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9"/>
  </p:notesMasterIdLst>
  <p:handoutMasterIdLst>
    <p:handoutMasterId r:id="rId20"/>
  </p:handoutMasterIdLst>
  <p:sldIdLst>
    <p:sldId id="258" r:id="rId2"/>
    <p:sldId id="291" r:id="rId3"/>
    <p:sldId id="277" r:id="rId4"/>
    <p:sldId id="292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64" r:id="rId18"/>
  </p:sldIdLst>
  <p:sldSz cx="7559675" cy="1069181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3" userDrawn="1">
          <p15:clr>
            <a:srgbClr val="A4A3A4"/>
          </p15:clr>
        </p15:guide>
        <p15:guide id="2" pos="317" userDrawn="1">
          <p15:clr>
            <a:srgbClr val="A4A3A4"/>
          </p15:clr>
        </p15:guide>
        <p15:guide id="3" pos="4445" userDrawn="1">
          <p15:clr>
            <a:srgbClr val="A4A3A4"/>
          </p15:clr>
        </p15:guide>
        <p15:guide id="4" orient="horz" pos="487" userDrawn="1">
          <p15:clr>
            <a:srgbClr val="A4A3A4"/>
          </p15:clr>
        </p15:guide>
        <p15:guide id="5" orient="horz" pos="6202" userDrawn="1">
          <p15:clr>
            <a:srgbClr val="A4A3A4"/>
          </p15:clr>
        </p15:guide>
        <p15:guide id="6" pos="23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Robles" initials="iR" lastIdx="1" clrIdx="0">
    <p:extLst>
      <p:ext uri="{19B8F6BF-5375-455C-9EA6-DF929625EA0E}">
        <p15:presenceInfo xmlns:p15="http://schemas.microsoft.com/office/powerpoint/2012/main" userId="0ed2b21f27ea23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137"/>
    <a:srgbClr val="2A6584"/>
    <a:srgbClr val="367499"/>
    <a:srgbClr val="8EC549"/>
    <a:srgbClr val="02AB9F"/>
    <a:srgbClr val="F2F3F3"/>
    <a:srgbClr val="ED2F62"/>
    <a:srgbClr val="D91F53"/>
    <a:srgbClr val="D92353"/>
    <a:srgbClr val="01A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09"/>
    <p:restoredTop sz="96860"/>
  </p:normalViewPr>
  <p:slideViewPr>
    <p:cSldViewPr snapToGrid="0">
      <p:cViewPr varScale="1">
        <p:scale>
          <a:sx n="105" d="100"/>
          <a:sy n="105" d="100"/>
        </p:scale>
        <p:origin x="4044" y="138"/>
      </p:cViewPr>
      <p:guideLst>
        <p:guide orient="horz" pos="533"/>
        <p:guide pos="317"/>
        <p:guide pos="4445"/>
        <p:guide orient="horz" pos="487"/>
        <p:guide orient="horz" pos="6202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B8F166-42BB-7573-443F-E3BEC393D1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D3E14-7180-8253-282B-70B47861AC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A6E0-F225-8744-980F-8059D4F30A81}" type="datetimeFigureOut">
              <a:rPr lang="en-DE" smtClean="0"/>
              <a:t>10/31/2024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8D0BF-E04B-A471-B631-0AA83684FB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E3CCE-7434-E365-A06B-A6BD0CA38E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F781C-54E7-F740-B5AD-50E15DE27B85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878352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AD8FC-3C41-B24F-80B6-849222E8D8E4}" type="datetimeFigureOut">
              <a:rPr lang="en-DE" smtClean="0"/>
              <a:t>10/31/2024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41425"/>
            <a:ext cx="23653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641D5-EF80-3B42-A6D8-3FFA70A517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2946380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 mod="1"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206815C-04CC-726A-012D-A3E290C5D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6800" rIns="0" bIns="45720" rtlCol="0" anchor="ctr"/>
          <a:lstStyle>
            <a:lvl1pPr algn="r">
              <a:defRPr sz="1400" b="1">
                <a:solidFill>
                  <a:srgbClr val="D91F53"/>
                </a:solidFill>
              </a:defRPr>
            </a:lvl1pPr>
          </a:lstStyle>
          <a:p>
            <a:fld id="{E4D20B4E-D05D-1342-9033-96884FAEEE54}" type="slidenum">
              <a:rPr lang="en-DE" smtClean="0"/>
              <a:pPr/>
              <a:t>‹Nr.›</a:t>
            </a:fld>
            <a:endParaRPr lang="en-D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3F5685E-168B-6E95-1F37-FB3376F6E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544742" cy="56924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>
                <a:solidFill>
                  <a:srgbClr val="D91F53"/>
                </a:solidFill>
                <a:latin typeface="Overlock" panose="02000506030000020004" pitchFamily="2" charset="77"/>
              </a:defRPr>
            </a:lvl1pPr>
          </a:lstStyle>
          <a:p>
            <a:r>
              <a:rPr lang="en-GB" dirty="0"/>
              <a:t>Lernort Garten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202732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3FFCC55-3B11-A4D2-8A78-EF4A88649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6800" rIns="0" bIns="45720" rtlCol="0" anchor="ctr"/>
          <a:lstStyle>
            <a:lvl1pPr algn="r">
              <a:defRPr sz="1400" b="1">
                <a:solidFill>
                  <a:srgbClr val="D91F53"/>
                </a:solidFill>
              </a:defRPr>
            </a:lvl1pPr>
          </a:lstStyle>
          <a:p>
            <a:fld id="{E4D20B4E-D05D-1342-9033-96884FAEEE54}" type="slidenum">
              <a:rPr lang="en-DE" smtClean="0"/>
              <a:pPr/>
              <a:t>‹Nr.›</a:t>
            </a:fld>
            <a:endParaRPr lang="en-DE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F7B1DA-8049-EB45-FC68-9D826E0B1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544742" cy="56924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>
                <a:solidFill>
                  <a:srgbClr val="D91F53"/>
                </a:solidFill>
                <a:latin typeface="Overlock" panose="02000506030000020004" pitchFamily="2" charset="77"/>
              </a:defRPr>
            </a:lvl1pPr>
          </a:lstStyle>
          <a:p>
            <a:r>
              <a:rPr lang="en-GB" dirty="0"/>
              <a:t>Lernort Garten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8798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67" userDrawn="1">
          <p15:clr>
            <a:srgbClr val="F26B43"/>
          </p15:clr>
        </p15:guide>
        <p15:guide id="2" pos="23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03F53-CDDF-F4CE-3006-FAC4C0FD8FF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03238" y="2167442"/>
            <a:ext cx="6553200" cy="4483834"/>
          </a:xfrm>
          <a:prstGeom prst="rect">
            <a:avLst/>
          </a:prstGeom>
          <a:noFill/>
          <a:ln>
            <a:noFill/>
          </a:ln>
        </p:spPr>
        <p:txBody>
          <a:bodyPr lIns="360000" tIns="360000" rIns="360000" bIns="0" anchor="ctr">
            <a:noAutofit/>
          </a:bodyPr>
          <a:lstStyle/>
          <a:p>
            <a:pPr algn="ctr" rtl="0">
              <a:lnSpc>
                <a:spcPct val="100000"/>
              </a:lnSpc>
              <a:spcAft>
                <a:spcPts val="0"/>
              </a:spcAft>
            </a:pPr>
            <a:r>
              <a:rPr lang="de-DE" sz="5400" b="1" dirty="0" smtClean="0">
                <a:solidFill>
                  <a:schemeClr val="bg1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  <a:t>Lernort Gartendenkmal</a:t>
            </a:r>
            <a:br>
              <a:rPr lang="de-DE" sz="5400" b="1" dirty="0" smtClean="0">
                <a:solidFill>
                  <a:schemeClr val="bg1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6000" b="1" dirty="0" smtClean="0">
                <a:solidFill>
                  <a:schemeClr val="bg1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6000" b="1" dirty="0" smtClean="0">
                <a:solidFill>
                  <a:schemeClr val="bg1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6000" b="1" i="1" dirty="0" smtClean="0">
                <a:solidFill>
                  <a:srgbClr val="2A6584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  <a:t>Kurzfassung</a:t>
            </a:r>
            <a:br>
              <a:rPr lang="de-DE" sz="6000" b="1" i="1" dirty="0" smtClean="0">
                <a:solidFill>
                  <a:srgbClr val="2A6584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32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Allgemeine Informationen</a:t>
            </a:r>
            <a:r>
              <a:rPr lang="de-DE" sz="8000" b="1" dirty="0" smtClean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8000" b="1" dirty="0" smtClean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3200" b="1" dirty="0" smtClean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3200" b="1" dirty="0" smtClean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3600" dirty="0" smtClean="0">
                <a:effectLst/>
                <a:latin typeface="Overlock" panose="02000506030000020004" pitchFamily="2" charset="77"/>
              </a:rPr>
              <a:t/>
            </a:r>
            <a:br>
              <a:rPr lang="de-DE" sz="3600" dirty="0" smtClean="0">
                <a:effectLst/>
                <a:latin typeface="Overlock" panose="02000506030000020004" pitchFamily="2" charset="77"/>
              </a:rPr>
            </a:br>
            <a:endParaRPr lang="de-DE" sz="3600" dirty="0">
              <a:latin typeface="Overlock" panose="02000506030000020004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5F3420-1546-BE5D-2897-F8DC1685E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724" y="7332153"/>
            <a:ext cx="1351674" cy="2561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9188D5-4719-A5B3-67CF-8D3B538DB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933" y="7956645"/>
            <a:ext cx="1671065" cy="18890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6FF495-EC6C-4E47-5054-63998560A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02" y="6116758"/>
            <a:ext cx="2532849" cy="372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94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10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367499"/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770091" y="3326160"/>
          <a:ext cx="6019492" cy="3532872"/>
        </p:xfrm>
        <a:graphic>
          <a:graphicData uri="http://schemas.openxmlformats.org/drawingml/2006/table">
            <a:tbl>
              <a:tblPr firstRow="1" bandRow="1"/>
              <a:tblGrid>
                <a:gridCol w="6019492">
                  <a:extLst>
                    <a:ext uri="{9D8B030D-6E8A-4147-A177-3AD203B41FA5}">
                      <a16:colId xmlns:a16="http://schemas.microsoft.com/office/drawing/2014/main" val="1715254340"/>
                    </a:ext>
                  </a:extLst>
                </a:gridCol>
              </a:tblGrid>
              <a:tr h="473380">
                <a:tc>
                  <a:txBody>
                    <a:bodyPr/>
                    <a:lstStyle/>
                    <a:p>
                      <a:pPr algn="l"/>
                      <a:r>
                        <a:rPr lang="de-DE" sz="2400" b="1" kern="1200" noProof="0" dirty="0" smtClean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Fragen</a:t>
                      </a:r>
                      <a:endParaRPr lang="de-DE" sz="2400" b="1" noProof="0" dirty="0">
                        <a:solidFill>
                          <a:srgbClr val="FFC000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7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318723"/>
                  </a:ext>
                </a:extLst>
              </a:tr>
              <a:tr h="877236">
                <a:tc>
                  <a:txBody>
                    <a:bodyPr/>
                    <a:lstStyle/>
                    <a:p>
                      <a:r>
                        <a:rPr lang="de-DE" sz="18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Was habt Ihr heute Neues erfahren?</a:t>
                      </a: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5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842316"/>
                  </a:ext>
                </a:extLst>
              </a:tr>
              <a:tr h="877236">
                <a:tc>
                  <a:txBody>
                    <a:bodyPr/>
                    <a:lstStyle/>
                    <a:p>
                      <a:r>
                        <a:rPr lang="de-DE" sz="18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Könnt Ihr jetzt noch einmal erklären, was einen historischen Garten ausmacht?</a:t>
                      </a: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5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575720"/>
                  </a:ext>
                </a:extLst>
              </a:tr>
              <a:tr h="877236">
                <a:tc>
                  <a:txBody>
                    <a:bodyPr/>
                    <a:lstStyle/>
                    <a:p>
                      <a:r>
                        <a:rPr lang="de-DE" sz="18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Warum könnte es sinnvoll sein, historische Gärten zu erhalten?</a:t>
                      </a: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5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549309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55637" y="933689"/>
            <a:ext cx="5933803" cy="992803"/>
          </a:xfrm>
          <a:prstGeom prst="rect">
            <a:avLst/>
          </a:prstGeom>
          <a:noFill/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b="1" dirty="0" smtClean="0">
                <a:solidFill>
                  <a:srgbClr val="8EC549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Kurzer Abschluss</a:t>
            </a:r>
            <a:endParaRPr lang="de-DE" sz="1400" dirty="0">
              <a:solidFill>
                <a:srgbClr val="8EC549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55637" y="1777658"/>
            <a:ext cx="6190708" cy="1222717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Je 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nach Zeit besteht die Möglichkeit, in einem Abschlussgespräch folgende </a:t>
            </a: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Aspekte 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aufzugreifen.</a:t>
            </a: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94867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71216"/>
            <a:ext cx="6553199" cy="8983603"/>
          </a:xfrm>
          <a:prstGeom prst="rec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03F53-CDDF-F4CE-3006-FAC4C0FD8FF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03238" y="862072"/>
            <a:ext cx="6553200" cy="4483834"/>
          </a:xfrm>
          <a:prstGeom prst="rect">
            <a:avLst/>
          </a:prstGeom>
          <a:noFill/>
          <a:ln>
            <a:noFill/>
          </a:ln>
        </p:spPr>
        <p:txBody>
          <a:bodyPr lIns="360000" tIns="360000" rIns="360000" bIns="0" anchor="ctr">
            <a:noAutofit/>
          </a:bodyPr>
          <a:lstStyle/>
          <a:p>
            <a:pPr algn="ctr" rtl="0">
              <a:lnSpc>
                <a:spcPct val="100000"/>
              </a:lnSpc>
              <a:spcAft>
                <a:spcPts val="0"/>
              </a:spcAft>
            </a:pPr>
            <a: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5400" b="1" dirty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5400" b="1" dirty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Rundgang im Klostergarten Seligenstadt</a:t>
            </a:r>
            <a: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Allgemeine</a:t>
            </a:r>
            <a:b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Handreichung für Lehrkräfte</a:t>
            </a:r>
            <a:r>
              <a:rPr lang="de-DE" sz="20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20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20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20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54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54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28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28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3300" dirty="0">
                <a:effectLst/>
                <a:latin typeface="Overlock" panose="02000506030000020004" pitchFamily="2" charset="77"/>
              </a:rPr>
              <a:t/>
            </a:r>
            <a:br>
              <a:rPr lang="de-DE" sz="3300" dirty="0">
                <a:effectLst/>
                <a:latin typeface="Overlock" panose="02000506030000020004" pitchFamily="2" charset="77"/>
              </a:rPr>
            </a:br>
            <a:endParaRPr lang="de-DE" sz="3300" dirty="0">
              <a:latin typeface="Overlock" panose="02000506030000020004" pitchFamily="2" charset="77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379805BE-16FB-1693-80E8-2255085CA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067" y="4887402"/>
            <a:ext cx="3374093" cy="496741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A7E0D1D-86D6-AD3C-5D2A-A8E242498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39" y="6534063"/>
            <a:ext cx="2401828" cy="331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 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12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136049" y="457200"/>
            <a:ext cx="6564312" cy="2217554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Liebe Lehrkräfte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, mit diesen Materialien ist es Ihnen möglich, zu einzelnen Aspekten des Gartens interessante Lernangebote zu machen. Insgesamt gibt es vier Stationen, die im Übersichtsplan zu finden sind. </a:t>
            </a:r>
          </a:p>
          <a:p>
            <a:pPr algn="l">
              <a:lnSpc>
                <a:spcPct val="100000"/>
              </a:lnSpc>
            </a:pP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98" y="3289019"/>
            <a:ext cx="6512039" cy="4715753"/>
          </a:xfrm>
          <a:prstGeom prst="rect">
            <a:avLst/>
          </a:prstGeom>
        </p:spPr>
      </p:pic>
      <p:pic>
        <p:nvPicPr>
          <p:cNvPr id="17" name="Grafik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473" y="5279516"/>
            <a:ext cx="373380" cy="396875"/>
          </a:xfrm>
          <a:prstGeom prst="rect">
            <a:avLst/>
          </a:prstGeom>
          <a:noFill/>
        </p:spPr>
      </p:pic>
      <p:pic>
        <p:nvPicPr>
          <p:cNvPr id="19" name="Grafik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58" y="5216872"/>
            <a:ext cx="373380" cy="396875"/>
          </a:xfrm>
          <a:prstGeom prst="rect">
            <a:avLst/>
          </a:prstGeom>
          <a:noFill/>
        </p:spPr>
      </p:pic>
      <p:pic>
        <p:nvPicPr>
          <p:cNvPr id="20" name="Grafik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41" y="6600933"/>
            <a:ext cx="373380" cy="396875"/>
          </a:xfrm>
          <a:prstGeom prst="rect">
            <a:avLst/>
          </a:prstGeom>
          <a:noFill/>
        </p:spPr>
      </p:pic>
      <p:sp>
        <p:nvSpPr>
          <p:cNvPr id="24" name="Textfeld 36"/>
          <p:cNvSpPr txBox="1"/>
          <p:nvPr/>
        </p:nvSpPr>
        <p:spPr>
          <a:xfrm>
            <a:off x="3817329" y="4686053"/>
            <a:ext cx="1410419" cy="613964"/>
          </a:xfrm>
          <a:prstGeom prst="rect">
            <a:avLst/>
          </a:prstGeom>
          <a:solidFill>
            <a:srgbClr val="D91F53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100" dirty="0" smtClean="0"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Konventgarten</a:t>
            </a:r>
            <a:r>
              <a:rPr lang="de-DE" sz="1100" dirty="0" smtClean="0">
                <a:effectLst/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sz="1100" dirty="0" smtClean="0"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händisch)</a:t>
            </a:r>
          </a:p>
        </p:txBody>
      </p:sp>
      <p:pic>
        <p:nvPicPr>
          <p:cNvPr id="15" name="Grafik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316" y="4570530"/>
            <a:ext cx="373380" cy="396875"/>
          </a:xfrm>
          <a:prstGeom prst="rect">
            <a:avLst/>
          </a:prstGeom>
          <a:noFill/>
        </p:spPr>
      </p:pic>
      <p:sp>
        <p:nvSpPr>
          <p:cNvPr id="25" name="Textfeld 36"/>
          <p:cNvSpPr txBox="1"/>
          <p:nvPr/>
        </p:nvSpPr>
        <p:spPr>
          <a:xfrm>
            <a:off x="5881163" y="5049132"/>
            <a:ext cx="982817" cy="306070"/>
          </a:xfrm>
          <a:prstGeom prst="rect">
            <a:avLst/>
          </a:prstGeom>
          <a:solidFill>
            <a:srgbClr val="8EC549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100" dirty="0" smtClean="0"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Obst</a:t>
            </a:r>
            <a:r>
              <a:rPr lang="de-DE" sz="1100" dirty="0" smtClean="0">
                <a:effectLst/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sz="1100" dirty="0" smtClean="0"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Tablet)</a:t>
            </a:r>
            <a:endParaRPr lang="de-DE" sz="1100" dirty="0">
              <a:effectLst/>
              <a:latin typeface="Overlock" panose="020005060300000200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feld 36"/>
          <p:cNvSpPr txBox="1"/>
          <p:nvPr/>
        </p:nvSpPr>
        <p:spPr>
          <a:xfrm>
            <a:off x="4855031" y="6393609"/>
            <a:ext cx="1262601" cy="306070"/>
          </a:xfrm>
          <a:prstGeom prst="rect">
            <a:avLst/>
          </a:prstGeom>
          <a:solidFill>
            <a:schemeClr val="accent2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100">
                <a:effectLst/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Orangerie (Tablet)</a:t>
            </a:r>
          </a:p>
        </p:txBody>
      </p:sp>
      <p:sp>
        <p:nvSpPr>
          <p:cNvPr id="23" name="Textfeld 36"/>
          <p:cNvSpPr txBox="1"/>
          <p:nvPr/>
        </p:nvSpPr>
        <p:spPr>
          <a:xfrm>
            <a:off x="1092405" y="4286700"/>
            <a:ext cx="1262601" cy="43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100" dirty="0" smtClean="0"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Alte Bäume (händisch(</a:t>
            </a:r>
            <a:endParaRPr lang="de-DE" sz="1100" dirty="0">
              <a:effectLst/>
              <a:latin typeface="Overlock" panose="020005060300000200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118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13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354820" y="682217"/>
            <a:ext cx="6190708" cy="1801928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Im 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Handwagen finden Sie zu jeder Station eine Kiste mit benötigten </a:t>
            </a: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Arbeitsblättern 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und Anschauungsmaterialien. Zur Navigation im Park erhalten Sie zusätzlich ein Tablet.</a:t>
            </a: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1232918" y="2266202"/>
            <a:ext cx="6190708" cy="1716120"/>
          </a:xfrm>
          <a:prstGeom prst="rect">
            <a:avLst/>
          </a:prstGeom>
          <a:solidFill>
            <a:srgbClr val="8EC549"/>
          </a:solidFill>
          <a:ln w="57150">
            <a:solidFill>
              <a:schemeClr val="bg1"/>
            </a:solidFill>
          </a:ln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Die 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verschiedenen Stationen können unabhängig voneinander </a:t>
            </a: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durchgeführt 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werden und dauern zwischen 20 und 30 Minuten </a:t>
            </a: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84483" y="4020409"/>
            <a:ext cx="6190708" cy="4255157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800" b="1" i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O</a:t>
            </a:r>
            <a:r>
              <a:rPr lang="de-DE" sz="2800" b="1" i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rganisatorischer Verlauf:</a:t>
            </a:r>
          </a:p>
          <a:p>
            <a:pPr algn="l">
              <a:lnSpc>
                <a:spcPct val="100000"/>
              </a:lnSpc>
            </a:pPr>
            <a:endParaRPr lang="de-DE" sz="2800" b="1" i="1" dirty="0" smtClean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16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Nach dem gemeinsamen Einstieg (folgende Seite) wird die Klasse in zwei etwa gleich große Gruppen A und B </a:t>
            </a:r>
            <a:r>
              <a:rPr lang="de-DE" sz="16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aufgeteilt</a:t>
            </a:r>
          </a:p>
          <a:p>
            <a:pPr algn="l">
              <a:lnSpc>
                <a:spcPct val="100000"/>
              </a:lnSpc>
            </a:pPr>
            <a:endParaRPr lang="de-DE" sz="16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Gruppe </a:t>
            </a:r>
            <a:r>
              <a:rPr lang="de-DE" sz="16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 bearbeitet die händische Station </a:t>
            </a:r>
            <a:r>
              <a:rPr lang="de-DE" sz="16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Bäume, </a:t>
            </a:r>
            <a:r>
              <a:rPr lang="de-DE" sz="16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Gruppe B die digitale Station Orangerie; wenn beide Gruppen fertig sind, wird getauscht.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Danach </a:t>
            </a:r>
            <a:r>
              <a:rPr lang="de-DE" sz="16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wird bei den beiden Stationen Obst (Tablet) und </a:t>
            </a:r>
            <a:r>
              <a:rPr lang="de-DE" sz="16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Konventgarten </a:t>
            </a:r>
            <a:r>
              <a:rPr lang="de-DE" sz="16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(händisch) genauso verfahren</a:t>
            </a:r>
            <a:r>
              <a:rPr lang="de-DE" sz="16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.</a:t>
            </a:r>
          </a:p>
          <a:p>
            <a:pPr marL="342900" indent="-342900" algn="l">
              <a:lnSpc>
                <a:spcPct val="100000"/>
              </a:lnSpc>
              <a:buAutoNum type="arabicPeriod" startAt="2"/>
            </a:pPr>
            <a:endParaRPr lang="de-DE" sz="16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16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Es ist möglich, am Ende ein kurzes </a:t>
            </a:r>
            <a:r>
              <a:rPr lang="de-DE" sz="16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Abschlussgespräch durchzuführen</a:t>
            </a:r>
            <a:endParaRPr lang="de-DE" sz="18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8745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14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246333" y="3488414"/>
          <a:ext cx="6536710" cy="3078349"/>
        </p:xfrm>
        <a:graphic>
          <a:graphicData uri="http://schemas.openxmlformats.org/drawingml/2006/table">
            <a:tbl>
              <a:tblPr firstRow="1" bandRow="1"/>
              <a:tblGrid>
                <a:gridCol w="3260702">
                  <a:extLst>
                    <a:ext uri="{9D8B030D-6E8A-4147-A177-3AD203B41FA5}">
                      <a16:colId xmlns:a16="http://schemas.microsoft.com/office/drawing/2014/main" val="1715254340"/>
                    </a:ext>
                  </a:extLst>
                </a:gridCol>
                <a:gridCol w="3276008">
                  <a:extLst>
                    <a:ext uri="{9D8B030D-6E8A-4147-A177-3AD203B41FA5}">
                      <a16:colId xmlns:a16="http://schemas.microsoft.com/office/drawing/2014/main" val="138368189"/>
                    </a:ext>
                  </a:extLst>
                </a:gridCol>
              </a:tblGrid>
              <a:tr h="764199">
                <a:tc>
                  <a:txBody>
                    <a:bodyPr/>
                    <a:lstStyle/>
                    <a:p>
                      <a:pPr algn="l"/>
                      <a:r>
                        <a:rPr lang="de-DE" sz="1800" b="0" kern="1200" noProof="0" dirty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Fragen/Impulse</a:t>
                      </a:r>
                      <a:r>
                        <a:rPr lang="de-DE" sz="1800" b="0" kern="1200" baseline="0" noProof="0" dirty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/Materialien</a:t>
                      </a:r>
                      <a:endParaRPr lang="de-DE" sz="1800" b="0" noProof="0" dirty="0">
                        <a:solidFill>
                          <a:srgbClr val="FFC000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74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kern="1200" noProof="0" dirty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Mögliche</a:t>
                      </a:r>
                      <a:r>
                        <a:rPr lang="de-DE" sz="1800" b="0" kern="1200" baseline="0" noProof="0" dirty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 Lösungen/Hinweise</a:t>
                      </a:r>
                      <a:endParaRPr lang="de-DE" sz="1400" b="0" noProof="0" dirty="0">
                        <a:solidFill>
                          <a:schemeClr val="bg1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7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318723"/>
                  </a:ext>
                </a:extLst>
              </a:tr>
              <a:tr h="2314150">
                <a:tc>
                  <a:txBody>
                    <a:bodyPr/>
                    <a:lstStyle/>
                    <a:p>
                      <a:r>
                        <a:rPr lang="de-DE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Hier finden Sie Fragen bzw. Impulse für die Lehrkräfte und die bereitgestellten Materialien.</a:t>
                      </a:r>
                      <a:endParaRPr lang="de-DE" sz="1400" b="0" kern="1200" baseline="0" noProof="0" dirty="0">
                        <a:solidFill>
                          <a:schemeClr val="tx1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  <a:p>
                      <a:endParaRPr lang="de-DE" sz="1400" b="0" kern="1200" baseline="0" noProof="0" dirty="0">
                        <a:solidFill>
                          <a:schemeClr val="tx1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5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noProof="0" dirty="0" smtClean="0">
                          <a:solidFill>
                            <a:srgbClr val="367499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Hier finden Sie mögliche Antworten, Lösungen und weiterführende Hinweise.</a:t>
                      </a:r>
                      <a:endParaRPr lang="de-DE" sz="1200" kern="1200" noProof="0" dirty="0">
                        <a:solidFill>
                          <a:srgbClr val="367499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216000" marR="216000" marT="216000" marB="216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842316"/>
                  </a:ext>
                </a:extLst>
              </a:tr>
            </a:tbl>
          </a:graphicData>
        </a:graphic>
      </p:graphicFrame>
      <p:cxnSp>
        <p:nvCxnSpPr>
          <p:cNvPr id="4" name="Gerade Verbindung mit Pfeil 3"/>
          <p:cNvCxnSpPr/>
          <p:nvPr/>
        </p:nvCxnSpPr>
        <p:spPr>
          <a:xfrm flipH="1">
            <a:off x="3009900" y="2266950"/>
            <a:ext cx="161925" cy="1158417"/>
          </a:xfrm>
          <a:prstGeom prst="straightConnector1">
            <a:avLst/>
          </a:prstGeom>
          <a:ln w="38100">
            <a:solidFill>
              <a:srgbClr val="D91F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246333" y="1082333"/>
            <a:ext cx="6190708" cy="1519061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Hinweise (Empfehlungen) zur Gestaltung des Rundgangs: Jede Station ist grundsätzlich gleich aufgebaut:  </a:t>
            </a: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10134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15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367499"/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770091" y="5240684"/>
          <a:ext cx="6019492" cy="3116932"/>
        </p:xfrm>
        <a:graphic>
          <a:graphicData uri="http://schemas.openxmlformats.org/drawingml/2006/table">
            <a:tbl>
              <a:tblPr firstRow="1" bandRow="1"/>
              <a:tblGrid>
                <a:gridCol w="3002699">
                  <a:extLst>
                    <a:ext uri="{9D8B030D-6E8A-4147-A177-3AD203B41FA5}">
                      <a16:colId xmlns:a16="http://schemas.microsoft.com/office/drawing/2014/main" val="1715254340"/>
                    </a:ext>
                  </a:extLst>
                </a:gridCol>
                <a:gridCol w="3016793">
                  <a:extLst>
                    <a:ext uri="{9D8B030D-6E8A-4147-A177-3AD203B41FA5}">
                      <a16:colId xmlns:a16="http://schemas.microsoft.com/office/drawing/2014/main" val="138368189"/>
                    </a:ext>
                  </a:extLst>
                </a:gridCol>
              </a:tblGrid>
              <a:tr h="869396">
                <a:tc>
                  <a:txBody>
                    <a:bodyPr/>
                    <a:lstStyle/>
                    <a:p>
                      <a:pPr algn="l"/>
                      <a:r>
                        <a:rPr lang="de-DE" sz="1600" b="0" kern="1200" noProof="0" dirty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Fragen/Impulse</a:t>
                      </a:r>
                      <a:r>
                        <a:rPr lang="de-DE" sz="1600" b="0" kern="1200" baseline="0" noProof="0" dirty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/Materialien</a:t>
                      </a:r>
                      <a:endParaRPr lang="de-DE" sz="1600" b="0" noProof="0" dirty="0">
                        <a:solidFill>
                          <a:srgbClr val="FFC000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74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Lösungen</a:t>
                      </a:r>
                      <a:endParaRPr lang="de-DE" sz="1200" b="0" noProof="0" dirty="0">
                        <a:solidFill>
                          <a:schemeClr val="bg1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7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318723"/>
                  </a:ext>
                </a:extLst>
              </a:tr>
              <a:tr h="2247536">
                <a:tc>
                  <a:txBody>
                    <a:bodyPr/>
                    <a:lstStyle/>
                    <a:p>
                      <a:r>
                        <a:rPr lang="de-DE" sz="16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-Worin unterscheidet sich dieser historische Garten von einem „normalen Garten“</a:t>
                      </a:r>
                    </a:p>
                    <a:p>
                      <a:r>
                        <a:rPr lang="de-DE" sz="16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-Denkt z.B. an Größe, Bepflanzung</a:t>
                      </a:r>
                    </a:p>
                    <a:p>
                      <a:endParaRPr lang="de-DE" sz="1200" b="0" kern="1200" baseline="0" noProof="0" dirty="0">
                        <a:solidFill>
                          <a:schemeClr val="tx1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5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rgbClr val="367499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-Alter der Anlage</a:t>
                      </a:r>
                    </a:p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rgbClr val="367499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-Pflege durch viele Gärtner</a:t>
                      </a:r>
                    </a:p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rgbClr val="367499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-Sehr alte Bäume</a:t>
                      </a:r>
                    </a:p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rgbClr val="367499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-Breite Wege für Besucher*innen</a:t>
                      </a:r>
                    </a:p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rgbClr val="367499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-Öffentlich zugänglich</a:t>
                      </a:r>
                    </a:p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kern="1200" noProof="0" dirty="0">
                        <a:solidFill>
                          <a:srgbClr val="367499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216000" marR="216000" marT="216000" marB="216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842316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55637" y="933689"/>
            <a:ext cx="5933803" cy="992803"/>
          </a:xfrm>
          <a:prstGeom prst="rect">
            <a:avLst/>
          </a:prstGeom>
          <a:noFill/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b="1" dirty="0" smtClean="0">
                <a:solidFill>
                  <a:srgbClr val="8EC549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Gemeinsamer Einstieg</a:t>
            </a:r>
            <a:endParaRPr lang="de-DE" sz="1400" dirty="0">
              <a:solidFill>
                <a:srgbClr val="8EC549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92" y="1542458"/>
            <a:ext cx="4845399" cy="3508840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>
            <a:off x="2167128" y="1732318"/>
            <a:ext cx="539496" cy="96366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408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16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367499"/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770091" y="3326160"/>
          <a:ext cx="6019492" cy="3532872"/>
        </p:xfrm>
        <a:graphic>
          <a:graphicData uri="http://schemas.openxmlformats.org/drawingml/2006/table">
            <a:tbl>
              <a:tblPr firstRow="1" bandRow="1"/>
              <a:tblGrid>
                <a:gridCol w="6019492">
                  <a:extLst>
                    <a:ext uri="{9D8B030D-6E8A-4147-A177-3AD203B41FA5}">
                      <a16:colId xmlns:a16="http://schemas.microsoft.com/office/drawing/2014/main" val="1715254340"/>
                    </a:ext>
                  </a:extLst>
                </a:gridCol>
              </a:tblGrid>
              <a:tr h="473380">
                <a:tc>
                  <a:txBody>
                    <a:bodyPr/>
                    <a:lstStyle/>
                    <a:p>
                      <a:pPr algn="l"/>
                      <a:r>
                        <a:rPr lang="de-DE" sz="2400" b="1" kern="1200" noProof="0" dirty="0" smtClean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Fragen</a:t>
                      </a:r>
                      <a:endParaRPr lang="de-DE" sz="2400" b="1" noProof="0" dirty="0">
                        <a:solidFill>
                          <a:srgbClr val="FFC000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7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318723"/>
                  </a:ext>
                </a:extLst>
              </a:tr>
              <a:tr h="877236">
                <a:tc>
                  <a:txBody>
                    <a:bodyPr/>
                    <a:lstStyle/>
                    <a:p>
                      <a:r>
                        <a:rPr lang="de-DE" sz="18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Was habt Ihr heute Neues erfahren?</a:t>
                      </a: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5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842316"/>
                  </a:ext>
                </a:extLst>
              </a:tr>
              <a:tr h="877236">
                <a:tc>
                  <a:txBody>
                    <a:bodyPr/>
                    <a:lstStyle/>
                    <a:p>
                      <a:r>
                        <a:rPr lang="de-DE" sz="18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Könnt Ihr jetzt noch einmal erklären, was einen historischen Garten ausmacht?</a:t>
                      </a: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5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575720"/>
                  </a:ext>
                </a:extLst>
              </a:tr>
              <a:tr h="877236">
                <a:tc>
                  <a:txBody>
                    <a:bodyPr/>
                    <a:lstStyle/>
                    <a:p>
                      <a:r>
                        <a:rPr lang="de-DE" sz="18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Warum könnte es sinnvoll sein, historische Gärten zu erhalten?</a:t>
                      </a: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5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549309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55637" y="933689"/>
            <a:ext cx="5933803" cy="992803"/>
          </a:xfrm>
          <a:prstGeom prst="rect">
            <a:avLst/>
          </a:prstGeom>
          <a:noFill/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b="1" dirty="0" smtClean="0">
                <a:solidFill>
                  <a:srgbClr val="8EC549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Kurzer Abschluss</a:t>
            </a:r>
            <a:endParaRPr lang="de-DE" sz="1400" dirty="0">
              <a:solidFill>
                <a:srgbClr val="8EC549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55637" y="1590792"/>
            <a:ext cx="6190708" cy="1409584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Je 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nach Zeit besteht die Möglichkeit, in einem Abschlussgespräch folgende </a:t>
            </a: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Aspekte 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aufzugreifen.</a:t>
            </a: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0384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81BE3201-721A-BF5A-2034-C578EA211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28" y="9016158"/>
            <a:ext cx="1153087" cy="829516"/>
          </a:xfrm>
          <a:prstGeom prst="rect">
            <a:avLst/>
          </a:prstGeom>
        </p:spPr>
      </p:pic>
      <p:pic>
        <p:nvPicPr>
          <p:cNvPr id="13" name="Picture 12" descr="A blue and green logo&#10;&#10;Description automatically generated">
            <a:extLst>
              <a:ext uri="{FF2B5EF4-FFF2-40B4-BE49-F238E27FC236}">
                <a16:creationId xmlns:a16="http://schemas.microsoft.com/office/drawing/2014/main" id="{9A8D4649-34AB-DCFA-CB5C-077D26CFE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546" y="8880396"/>
            <a:ext cx="978501" cy="978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9A19DE-4848-4FA2-5F0B-7FD162977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746" y="9172307"/>
            <a:ext cx="2122757" cy="686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D1C288-DE76-DC8B-5DD0-301B9A05C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38" y="846139"/>
            <a:ext cx="65405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24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972985" y="1063522"/>
            <a:ext cx="5832475" cy="1385601"/>
          </a:xfrm>
          <a:prstGeom prst="rect">
            <a:avLst/>
          </a:prstGeom>
          <a:noFill/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600" b="1" dirty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Inhalt</a:t>
            </a:r>
            <a:endParaRPr lang="de-DE" sz="3300" dirty="0">
              <a:solidFill>
                <a:srgbClr val="C00000"/>
              </a:solidFill>
              <a:latin typeface="Overlock" panose="02000506030000020004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 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2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944495" y="1820377"/>
            <a:ext cx="5832475" cy="3428279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 Struktur des Lernangebots……………………………………..…3-4</a:t>
            </a: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endParaRPr lang="de-DE" sz="2000" b="1" dirty="0" smtClean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</a:rPr>
              <a:t> 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Allgemeine Handreichung für Lehrkräfte </a:t>
            </a:r>
          </a:p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 (Schlosspark Bad Homburg)….......................................5-10</a:t>
            </a: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endParaRPr lang="de-DE" sz="2000" b="1" dirty="0" smtClean="0">
              <a:solidFill>
                <a:srgbClr val="C00000"/>
              </a:solidFill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 Allgemeine </a:t>
            </a: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</a:rPr>
              <a:t>Handreichung für Lehrkräfte </a:t>
            </a:r>
          </a:p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</a:rPr>
              <a:t> 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(Klostergarten Seligenstadt)….....................................11-16</a:t>
            </a:r>
          </a:p>
          <a:p>
            <a:pPr>
              <a:lnSpc>
                <a:spcPct val="100000"/>
              </a:lnSpc>
            </a:pP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 </a:t>
            </a: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25825DB-0B60-97E4-8059-2E0AF33F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133" y="7465946"/>
            <a:ext cx="1048700" cy="15439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00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5">
            <a:extLst>
              <a:ext uri="{FF2B5EF4-FFF2-40B4-BE49-F238E27FC236}">
                <a16:creationId xmlns:a16="http://schemas.microsoft.com/office/drawing/2014/main" id="{E5D1C288-DE76-DC8B-5DD0-301B9A05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00157"/>
            <a:ext cx="7598665" cy="6391656"/>
          </a:xfrm>
          <a:prstGeom prst="rect">
            <a:avLst/>
          </a:prstGeom>
        </p:spPr>
      </p:pic>
      <p:pic>
        <p:nvPicPr>
          <p:cNvPr id="33" name="Picture 15">
            <a:extLst>
              <a:ext uri="{FF2B5EF4-FFF2-40B4-BE49-F238E27FC236}">
                <a16:creationId xmlns:a16="http://schemas.microsoft.com/office/drawing/2014/main" id="{E5D1C288-DE76-DC8B-5DD0-301B9A05C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658"/>
          <a:stretch/>
        </p:blipFill>
        <p:spPr>
          <a:xfrm>
            <a:off x="0" y="2246219"/>
            <a:ext cx="7559675" cy="405155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-27431" y="-173273"/>
            <a:ext cx="7614336" cy="3578978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de-DE" sz="1600" b="1" dirty="0">
              <a:solidFill>
                <a:schemeClr val="accent6"/>
              </a:solidFill>
              <a:latin typeface="Overlock" panose="02000506030000020004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60017" y="5274411"/>
            <a:ext cx="1998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  <a:latin typeface="Overlock" panose="02000506030000020004"/>
              </a:rPr>
              <a:t>Schlosspark Bad Homburg</a:t>
            </a:r>
            <a:endParaRPr lang="de-DE" sz="2800" b="1" dirty="0">
              <a:solidFill>
                <a:schemeClr val="bg1"/>
              </a:solidFill>
              <a:latin typeface="Overlock" panose="02000506030000020004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346831" y="5078244"/>
            <a:ext cx="1998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  <a:latin typeface="Overlock" panose="02000506030000020004"/>
              </a:rPr>
              <a:t>Klostergarten Seligenstadt</a:t>
            </a:r>
            <a:endParaRPr lang="de-DE" sz="2800" b="1" dirty="0">
              <a:solidFill>
                <a:schemeClr val="bg1"/>
              </a:solidFill>
              <a:latin typeface="Overlock" panose="02000506030000020004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269049" y="6758766"/>
            <a:ext cx="1998460" cy="649724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atin typeface="Overlock" panose="02000506030000020004"/>
              </a:rPr>
              <a:t>Teich-Fauna</a:t>
            </a:r>
            <a:endParaRPr lang="de-DE" sz="2800" b="1" dirty="0">
              <a:latin typeface="Overlock" panose="02000506030000020004"/>
            </a:endParaRPr>
          </a:p>
        </p:txBody>
      </p:sp>
      <p:cxnSp>
        <p:nvCxnSpPr>
          <p:cNvPr id="5" name="Gekrümmter Verbinder 4"/>
          <p:cNvCxnSpPr/>
          <p:nvPr/>
        </p:nvCxnSpPr>
        <p:spPr>
          <a:xfrm rot="16200000" flipH="1">
            <a:off x="318732" y="6112197"/>
            <a:ext cx="6694252" cy="1236423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5164" y="481529"/>
            <a:ext cx="7521742" cy="1180885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600" b="1" dirty="0" smtClean="0">
                <a:solidFill>
                  <a:schemeClr val="accent6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Struktur des Lernangebots</a:t>
            </a:r>
          </a:p>
          <a:p>
            <a:pPr>
              <a:lnSpc>
                <a:spcPct val="100000"/>
              </a:lnSpc>
            </a:pPr>
            <a:endParaRPr lang="de-DE" sz="1600" b="1" dirty="0">
              <a:solidFill>
                <a:schemeClr val="accent6"/>
              </a:solidFill>
              <a:latin typeface="Overlock" panose="02000506030000020004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382321" y="3859783"/>
            <a:ext cx="1998460" cy="64972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atin typeface="Overlock" panose="02000506030000020004"/>
              </a:rPr>
              <a:t>Alte Bäume</a:t>
            </a:r>
            <a:endParaRPr lang="de-DE" sz="2800" b="1" dirty="0">
              <a:latin typeface="Overlock" panose="02000506030000020004"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-116254" y="887127"/>
            <a:ext cx="7224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accent6"/>
                </a:solidFill>
                <a:latin typeface="Overlock" panose="02000506030000020004"/>
              </a:rPr>
              <a:t>Die Kurzfassung des Lernangebots enthält fünf Stationen, die in zwei exemplarischen Gartendenkmalen erprobt wurden.</a:t>
            </a:r>
            <a:endParaRPr lang="de-DE" sz="2000" dirty="0">
              <a:solidFill>
                <a:schemeClr val="accent6"/>
              </a:solidFill>
              <a:latin typeface="Overlock" panose="02000506030000020004"/>
            </a:endParaRP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704" y="3477194"/>
            <a:ext cx="2475965" cy="1554828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7" y="3866695"/>
            <a:ext cx="2200613" cy="1381915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2775971" y="7113367"/>
            <a:ext cx="1998460" cy="64972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atin typeface="Overlock" panose="02000506030000020004"/>
              </a:rPr>
              <a:t>Obst</a:t>
            </a:r>
            <a:endParaRPr lang="de-DE" sz="2800" b="1" dirty="0">
              <a:latin typeface="Overlock" panose="02000506030000020004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553868" y="5321708"/>
            <a:ext cx="1826913" cy="64972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atin typeface="Overlock" panose="02000506030000020004"/>
              </a:rPr>
              <a:t>Orangerie</a:t>
            </a:r>
            <a:endParaRPr lang="de-DE" sz="2800" b="1" dirty="0">
              <a:latin typeface="Overlock" panose="02000506030000020004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284070" y="6127242"/>
            <a:ext cx="2506922" cy="649724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atin typeface="Overlock" panose="02000506030000020004"/>
              </a:rPr>
              <a:t>Konventgarten</a:t>
            </a:r>
            <a:endParaRPr lang="de-DE" sz="2800" b="1" dirty="0">
              <a:latin typeface="Overlock" panose="02000506030000020004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68472" y="1661789"/>
            <a:ext cx="7224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accent6"/>
                </a:solidFill>
                <a:latin typeface="Overlock" panose="02000506030000020004"/>
              </a:rPr>
              <a:t>Drei Stationen </a:t>
            </a:r>
            <a:r>
              <a:rPr lang="de-DE" sz="2000" b="1" dirty="0" smtClean="0">
                <a:solidFill>
                  <a:srgbClr val="FFC000"/>
                </a:solidFill>
                <a:latin typeface="Overlock" panose="02000506030000020004"/>
              </a:rPr>
              <a:t>(hier orange) </a:t>
            </a:r>
            <a:r>
              <a:rPr lang="de-DE" sz="2000" b="1" dirty="0" smtClean="0">
                <a:solidFill>
                  <a:schemeClr val="accent6"/>
                </a:solidFill>
                <a:latin typeface="Overlock" panose="02000506030000020004"/>
              </a:rPr>
              <a:t>wurden in beiden Lernorten durchgeführt</a:t>
            </a:r>
          </a:p>
          <a:p>
            <a:r>
              <a:rPr lang="de-DE" sz="2000" b="1" dirty="0" smtClean="0">
                <a:solidFill>
                  <a:schemeClr val="accent6"/>
                </a:solidFill>
                <a:latin typeface="Overlock" panose="02000506030000020004"/>
              </a:rPr>
              <a:t> (je mit Abwandlungen). </a:t>
            </a:r>
            <a:endParaRPr lang="de-DE" sz="2000" b="1" dirty="0">
              <a:solidFill>
                <a:schemeClr val="accent6"/>
              </a:solidFill>
              <a:latin typeface="Overlock" panose="02000506030000020004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4997" y="2353624"/>
            <a:ext cx="7224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accent6"/>
                </a:solidFill>
                <a:latin typeface="Overlock" panose="02000506030000020004"/>
              </a:rPr>
              <a:t>Zwei Stationen (hier grün) wurden nur in jeweils einem Lernort durchgeführt.</a:t>
            </a:r>
            <a:endParaRPr lang="de-DE" sz="2000" b="1" dirty="0">
              <a:solidFill>
                <a:schemeClr val="accent6"/>
              </a:solidFill>
              <a:latin typeface="Overlock" panose="02000506030000020004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185303" y="10323781"/>
            <a:ext cx="6244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Overlock" panose="02000506030000020004"/>
              </a:rPr>
              <a:t>Abbildungen</a:t>
            </a:r>
            <a:r>
              <a:rPr lang="de-DE" sz="1100" dirty="0" smtClean="0">
                <a:latin typeface="Overlock" panose="02000506030000020004"/>
              </a:rPr>
              <a:t>: SG, </a:t>
            </a:r>
            <a:r>
              <a:rPr lang="de-DE" sz="1100" dirty="0">
                <a:latin typeface="Overlock" panose="02000506030000020004"/>
              </a:rPr>
              <a:t>Alexander Paul Englert (Schlosspark Bad Homburg</a:t>
            </a:r>
            <a:r>
              <a:rPr lang="de-DE" sz="1100" dirty="0" smtClean="0">
                <a:latin typeface="Overlock" panose="02000506030000020004"/>
              </a:rPr>
              <a:t>); SG, </a:t>
            </a:r>
            <a:r>
              <a:rPr lang="de-DE" sz="1100" dirty="0">
                <a:latin typeface="Overlock" panose="02000506030000020004"/>
              </a:rPr>
              <a:t>Olli Heimann (Klostergarten Seligenstadt</a:t>
            </a:r>
            <a:r>
              <a:rPr lang="de-DE" sz="1100" dirty="0" smtClean="0">
                <a:latin typeface="Overlock" panose="02000506030000020004"/>
              </a:rPr>
              <a:t>)</a:t>
            </a:r>
            <a:endParaRPr lang="de-DE" sz="1100" dirty="0">
              <a:latin typeface="Overlock" panose="02000506030000020004"/>
            </a:endParaRP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</p:spPr>
        <p:txBody>
          <a:bodyPr/>
          <a:lstStyle/>
          <a:p>
            <a:r>
              <a:rPr lang="de-DE" dirty="0">
                <a:solidFill>
                  <a:schemeClr val="accent6"/>
                </a:solidFill>
              </a:rPr>
              <a:t>3</a:t>
            </a:r>
            <a:endParaRPr lang="en-DE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23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5">
            <a:extLst>
              <a:ext uri="{FF2B5EF4-FFF2-40B4-BE49-F238E27FC236}">
                <a16:creationId xmlns:a16="http://schemas.microsoft.com/office/drawing/2014/main" id="{E5D1C288-DE76-DC8B-5DD0-301B9A05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8910"/>
            <a:ext cx="7559675" cy="6391656"/>
          </a:xfrm>
          <a:prstGeom prst="rect">
            <a:avLst/>
          </a:prstGeom>
        </p:spPr>
      </p:pic>
      <p:pic>
        <p:nvPicPr>
          <p:cNvPr id="33" name="Picture 15">
            <a:extLst>
              <a:ext uri="{FF2B5EF4-FFF2-40B4-BE49-F238E27FC236}">
                <a16:creationId xmlns:a16="http://schemas.microsoft.com/office/drawing/2014/main" id="{E5D1C288-DE76-DC8B-5DD0-301B9A05C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658"/>
          <a:stretch/>
        </p:blipFill>
        <p:spPr>
          <a:xfrm>
            <a:off x="0" y="1329237"/>
            <a:ext cx="7559675" cy="498104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-27431" y="-173273"/>
            <a:ext cx="7614336" cy="2175809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de-DE" sz="1600" b="1" dirty="0">
              <a:solidFill>
                <a:schemeClr val="accent6"/>
              </a:solidFill>
              <a:latin typeface="Overlock" panose="02000506030000020004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92529" y="2325893"/>
            <a:ext cx="6428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Overlock" panose="02000506030000020004"/>
              </a:rPr>
              <a:t>Im Folgenden sind </a:t>
            </a:r>
            <a:r>
              <a:rPr lang="de-DE" sz="2800" b="1" dirty="0" smtClean="0">
                <a:solidFill>
                  <a:srgbClr val="2A6584"/>
                </a:solidFill>
                <a:latin typeface="Overlock" panose="02000506030000020004"/>
              </a:rPr>
              <a:t>allgemeine Lehrkräftehandreichungen </a:t>
            </a:r>
            <a:r>
              <a:rPr lang="de-DE" sz="2800" b="1" dirty="0" smtClean="0">
                <a:solidFill>
                  <a:schemeClr val="bg1"/>
                </a:solidFill>
                <a:latin typeface="Overlock" panose="02000506030000020004"/>
              </a:rPr>
              <a:t>für beide Lernorte zu finden. Aus diesen geht hervor, wie die Stationen in beiden Lernorten bearbeitet wurden.  </a:t>
            </a:r>
            <a:endParaRPr lang="de-DE" sz="2800" b="1" dirty="0">
              <a:solidFill>
                <a:schemeClr val="bg1"/>
              </a:solidFill>
              <a:latin typeface="Overlock" panose="02000506030000020004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5164" y="481529"/>
            <a:ext cx="7521742" cy="1180885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600" b="1" dirty="0" smtClean="0">
                <a:solidFill>
                  <a:schemeClr val="accent6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Struktur des Lernangebots</a:t>
            </a:r>
          </a:p>
          <a:p>
            <a:pPr>
              <a:lnSpc>
                <a:spcPct val="100000"/>
              </a:lnSpc>
            </a:pPr>
            <a:endParaRPr lang="de-DE" sz="1600" b="1" dirty="0">
              <a:solidFill>
                <a:schemeClr val="accent6"/>
              </a:solidFill>
              <a:latin typeface="Overlock" panose="02000506030000020004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</p:spPr>
        <p:txBody>
          <a:bodyPr/>
          <a:lstStyle/>
          <a:p>
            <a:r>
              <a:rPr lang="de-DE" dirty="0" smtClean="0">
                <a:solidFill>
                  <a:schemeClr val="accent6"/>
                </a:solidFill>
              </a:rPr>
              <a:t>4</a:t>
            </a:r>
            <a:endParaRPr lang="en-DE" dirty="0">
              <a:solidFill>
                <a:schemeClr val="accent6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868680" y="5170385"/>
            <a:ext cx="65415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Overlock" panose="02000506030000020004"/>
              </a:rPr>
              <a:t>Genauere </a:t>
            </a:r>
            <a:r>
              <a:rPr lang="de-DE" sz="2800" b="1" dirty="0" smtClean="0">
                <a:solidFill>
                  <a:srgbClr val="2A6584"/>
                </a:solidFill>
                <a:latin typeface="Overlock" panose="02000506030000020004"/>
              </a:rPr>
              <a:t>Beschreibungen der Stationen </a:t>
            </a:r>
            <a:r>
              <a:rPr lang="de-DE" sz="2800" b="1" dirty="0" smtClean="0">
                <a:solidFill>
                  <a:schemeClr val="bg1"/>
                </a:solidFill>
                <a:latin typeface="Overlock" panose="02000506030000020004"/>
              </a:rPr>
              <a:t>und verwendete </a:t>
            </a:r>
            <a:r>
              <a:rPr lang="de-DE" sz="2800" b="1" dirty="0" smtClean="0">
                <a:solidFill>
                  <a:srgbClr val="2A6584"/>
                </a:solidFill>
                <a:latin typeface="Overlock" panose="02000506030000020004"/>
              </a:rPr>
              <a:t>Arbeitsmaterialien</a:t>
            </a:r>
            <a:r>
              <a:rPr lang="de-DE" sz="2800" b="1" dirty="0" smtClean="0">
                <a:solidFill>
                  <a:schemeClr val="bg1"/>
                </a:solidFill>
                <a:latin typeface="Overlock" panose="02000506030000020004"/>
              </a:rPr>
              <a:t> finden Sie in separaten Dateien. Diese können als Grundlage für eine Adaption dienen. </a:t>
            </a:r>
            <a:endParaRPr lang="de-DE" sz="2800" b="1" dirty="0">
              <a:solidFill>
                <a:schemeClr val="bg1"/>
              </a:solidFill>
              <a:latin typeface="Overlock" panose="0200050603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46749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54104"/>
            <a:ext cx="6553199" cy="8983603"/>
          </a:xfrm>
          <a:prstGeom prst="rec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03F53-CDDF-F4CE-3006-FAC4C0FD8FF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03238" y="862072"/>
            <a:ext cx="6553200" cy="4483834"/>
          </a:xfrm>
          <a:prstGeom prst="rect">
            <a:avLst/>
          </a:prstGeom>
          <a:noFill/>
          <a:ln>
            <a:noFill/>
          </a:ln>
        </p:spPr>
        <p:txBody>
          <a:bodyPr lIns="360000" tIns="360000" rIns="360000" bIns="0" anchor="ctr">
            <a:noAutofit/>
          </a:bodyPr>
          <a:lstStyle/>
          <a:p>
            <a:pPr algn="ctr" rtl="0">
              <a:lnSpc>
                <a:spcPct val="100000"/>
              </a:lnSpc>
              <a:spcAft>
                <a:spcPts val="0"/>
              </a:spcAft>
            </a:pPr>
            <a: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5400" b="1" dirty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5400" b="1" dirty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Rundgang im Schlosspark Bad Homburg</a:t>
            </a:r>
            <a: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Allgemeine</a:t>
            </a:r>
            <a:b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Handreichung für Lehrkräfte</a:t>
            </a:r>
            <a:r>
              <a:rPr lang="de-DE" sz="20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20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20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20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54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54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28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28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3300" dirty="0">
                <a:effectLst/>
                <a:latin typeface="Overlock" panose="02000506030000020004" pitchFamily="2" charset="77"/>
              </a:rPr>
              <a:t/>
            </a:r>
            <a:br>
              <a:rPr lang="de-DE" sz="3300" dirty="0">
                <a:effectLst/>
                <a:latin typeface="Overlock" panose="02000506030000020004" pitchFamily="2" charset="77"/>
              </a:rPr>
            </a:br>
            <a:endParaRPr lang="de-DE" sz="3300" dirty="0">
              <a:latin typeface="Overlock" panose="02000506030000020004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5E242-7007-DA1E-8EA6-9E61D2906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77" y="6284203"/>
            <a:ext cx="3835431" cy="3561472"/>
          </a:xfrm>
          <a:prstGeom prst="rect">
            <a:avLst/>
          </a:prstGeom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379805BE-16FB-1693-80E8-2255085CA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69" y="6534063"/>
            <a:ext cx="2249396" cy="331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59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 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6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pic>
        <p:nvPicPr>
          <p:cNvPr id="14" name="Grafik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t="1053" b="224"/>
          <a:stretch/>
        </p:blipFill>
        <p:spPr bwMode="auto">
          <a:xfrm>
            <a:off x="1286827" y="2943701"/>
            <a:ext cx="4986020" cy="4804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90" y="4956998"/>
            <a:ext cx="373380" cy="396875"/>
          </a:xfrm>
          <a:prstGeom prst="rect">
            <a:avLst/>
          </a:prstGeom>
          <a:noFill/>
        </p:spPr>
      </p:pic>
      <p:pic>
        <p:nvPicPr>
          <p:cNvPr id="17" name="Grafik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123" y="5613813"/>
            <a:ext cx="373380" cy="396875"/>
          </a:xfrm>
          <a:prstGeom prst="rect">
            <a:avLst/>
          </a:prstGeom>
          <a:noFill/>
        </p:spPr>
      </p:pic>
      <p:pic>
        <p:nvPicPr>
          <p:cNvPr id="19" name="Grafik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098" y="5155435"/>
            <a:ext cx="373380" cy="396875"/>
          </a:xfrm>
          <a:prstGeom prst="rect">
            <a:avLst/>
          </a:prstGeom>
          <a:noFill/>
        </p:spPr>
      </p:pic>
      <p:pic>
        <p:nvPicPr>
          <p:cNvPr id="20" name="Grafik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059" y="5063023"/>
            <a:ext cx="373380" cy="396875"/>
          </a:xfrm>
          <a:prstGeom prst="rect">
            <a:avLst/>
          </a:prstGeom>
          <a:noFill/>
        </p:spPr>
      </p:pic>
      <p:sp>
        <p:nvSpPr>
          <p:cNvPr id="22" name="Textfeld 36"/>
          <p:cNvSpPr txBox="1"/>
          <p:nvPr/>
        </p:nvSpPr>
        <p:spPr>
          <a:xfrm>
            <a:off x="5236749" y="4845934"/>
            <a:ext cx="1262601" cy="306070"/>
          </a:xfrm>
          <a:prstGeom prst="rect">
            <a:avLst/>
          </a:prstGeom>
          <a:solidFill>
            <a:schemeClr val="accent2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100">
                <a:effectLst/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Orangerie (Tablet)</a:t>
            </a:r>
          </a:p>
        </p:txBody>
      </p:sp>
      <p:sp>
        <p:nvSpPr>
          <p:cNvPr id="23" name="Textfeld 36"/>
          <p:cNvSpPr txBox="1"/>
          <p:nvPr/>
        </p:nvSpPr>
        <p:spPr>
          <a:xfrm>
            <a:off x="4730813" y="5428729"/>
            <a:ext cx="1262601" cy="3060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100" dirty="0" smtClean="0"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Bäume</a:t>
            </a:r>
            <a:r>
              <a:rPr lang="de-DE" sz="1100" dirty="0" smtClean="0">
                <a:effectLst/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sz="1100" dirty="0" smtClean="0"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händisch</a:t>
            </a:r>
            <a:r>
              <a:rPr lang="de-DE" sz="1100" dirty="0" smtClean="0">
                <a:effectLst/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DE" sz="1100" dirty="0">
              <a:effectLst/>
              <a:latin typeface="Overlock" panose="020005060300000200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feld 36"/>
          <p:cNvSpPr txBox="1"/>
          <p:nvPr/>
        </p:nvSpPr>
        <p:spPr>
          <a:xfrm>
            <a:off x="3257922" y="4938346"/>
            <a:ext cx="1262601" cy="306070"/>
          </a:xfrm>
          <a:prstGeom prst="rect">
            <a:avLst/>
          </a:prstGeom>
          <a:solidFill>
            <a:srgbClr val="D91F53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100" dirty="0" smtClean="0"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Teich</a:t>
            </a:r>
            <a:r>
              <a:rPr lang="de-DE" sz="1100" dirty="0" smtClean="0">
                <a:effectLst/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sz="1100" dirty="0" smtClean="0"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händisch)</a:t>
            </a:r>
            <a:endParaRPr lang="de-DE" sz="1100" dirty="0">
              <a:effectLst/>
              <a:latin typeface="Overlock" panose="020005060300000200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feld 36"/>
          <p:cNvSpPr txBox="1"/>
          <p:nvPr/>
        </p:nvSpPr>
        <p:spPr>
          <a:xfrm>
            <a:off x="1246309" y="4739909"/>
            <a:ext cx="982817" cy="306070"/>
          </a:xfrm>
          <a:prstGeom prst="rect">
            <a:avLst/>
          </a:prstGeom>
          <a:solidFill>
            <a:srgbClr val="8EC549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100" dirty="0" smtClean="0"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Obst</a:t>
            </a:r>
            <a:r>
              <a:rPr lang="de-DE" sz="1100" dirty="0" smtClean="0">
                <a:effectLst/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sz="1100" dirty="0" smtClean="0">
                <a:latin typeface="Overlock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Tablet)</a:t>
            </a:r>
            <a:endParaRPr lang="de-DE" sz="1100" dirty="0">
              <a:effectLst/>
              <a:latin typeface="Overlock" panose="020005060300000200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136049" y="712604"/>
            <a:ext cx="6564312" cy="1962150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Liebe Lehrkräfte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, mit diesen Materialien ist es Ihnen möglich, zu einzelnen Aspekten des Gartens interessante Lernangebote zu machen. Insgesamt gibt es vier Stationen, die im Übersichtsplan zu finden sind. </a:t>
            </a:r>
          </a:p>
          <a:p>
            <a:pPr algn="l">
              <a:lnSpc>
                <a:spcPct val="100000"/>
              </a:lnSpc>
            </a:pP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2835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7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246333" y="1082333"/>
            <a:ext cx="6190708" cy="1519061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Im 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Handwagen finden Sie zu jeder Station eine Kiste mit benötigten </a:t>
            </a: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Arbeitsblättern 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und Anschauungsmaterialien. Zur Navigation im Park erhalten Sie zusätzlich ein Tablet.</a:t>
            </a: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1232918" y="2501347"/>
            <a:ext cx="6190708" cy="1519061"/>
          </a:xfrm>
          <a:prstGeom prst="rect">
            <a:avLst/>
          </a:prstGeom>
          <a:solidFill>
            <a:srgbClr val="8EC549"/>
          </a:solidFill>
          <a:ln w="57150">
            <a:solidFill>
              <a:schemeClr val="bg1"/>
            </a:solidFill>
          </a:ln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Die 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verschiedenen Stationen können unabhängig voneinander </a:t>
            </a: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durchgeführt </a:t>
            </a: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werden und dauern zwischen 20 und 30 </a:t>
            </a: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Minuten. </a:t>
            </a: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84483" y="4381499"/>
            <a:ext cx="6190708" cy="3894067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800" b="1" i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O</a:t>
            </a:r>
            <a:r>
              <a:rPr lang="de-DE" sz="2800" b="1" i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rganisatorischer Verlauf:</a:t>
            </a:r>
          </a:p>
          <a:p>
            <a:pPr algn="l">
              <a:lnSpc>
                <a:spcPct val="100000"/>
              </a:lnSpc>
            </a:pPr>
            <a:endParaRPr lang="de-DE" sz="2800" b="1" i="1" dirty="0" smtClean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16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Nach dem gemeinsamen Einstieg (folgende Seite) wird die Klasse in zwei etwa gleich große Gruppen A und B </a:t>
            </a:r>
            <a:r>
              <a:rPr lang="de-DE" sz="16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aufgeteilt</a:t>
            </a:r>
          </a:p>
          <a:p>
            <a:pPr algn="l">
              <a:lnSpc>
                <a:spcPct val="100000"/>
              </a:lnSpc>
            </a:pPr>
            <a:endParaRPr lang="de-DE" sz="16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Gruppe </a:t>
            </a:r>
            <a:r>
              <a:rPr lang="de-DE" sz="16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 bearbeitet die händische Station </a:t>
            </a:r>
            <a:r>
              <a:rPr lang="de-DE" sz="16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Bäume, </a:t>
            </a:r>
            <a:r>
              <a:rPr lang="de-DE" sz="16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Gruppe B die digitale Station Orangerie; wenn beide Gruppen fertig sind, wird getauscht.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Danach </a:t>
            </a:r>
            <a:r>
              <a:rPr lang="de-DE" sz="16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wird bei den beiden Stationen Obst (Tablet) und Teich (händisch) genauso verfahren</a:t>
            </a:r>
            <a:r>
              <a:rPr lang="de-DE" sz="16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.</a:t>
            </a:r>
          </a:p>
          <a:p>
            <a:pPr marL="342900" indent="-342900" algn="l">
              <a:lnSpc>
                <a:spcPct val="100000"/>
              </a:lnSpc>
              <a:buAutoNum type="arabicPeriod" startAt="2"/>
            </a:pPr>
            <a:endParaRPr lang="de-DE" sz="16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16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Es ist möglich, am Ende ein kurzes </a:t>
            </a:r>
            <a:r>
              <a:rPr lang="de-DE" sz="16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Abschlussgespräch durchzuführen</a:t>
            </a:r>
            <a:endParaRPr lang="de-DE" sz="18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81339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8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246333" y="3488414"/>
          <a:ext cx="6536710" cy="3078349"/>
        </p:xfrm>
        <a:graphic>
          <a:graphicData uri="http://schemas.openxmlformats.org/drawingml/2006/table">
            <a:tbl>
              <a:tblPr firstRow="1" bandRow="1"/>
              <a:tblGrid>
                <a:gridCol w="3260702">
                  <a:extLst>
                    <a:ext uri="{9D8B030D-6E8A-4147-A177-3AD203B41FA5}">
                      <a16:colId xmlns:a16="http://schemas.microsoft.com/office/drawing/2014/main" val="1715254340"/>
                    </a:ext>
                  </a:extLst>
                </a:gridCol>
                <a:gridCol w="3276008">
                  <a:extLst>
                    <a:ext uri="{9D8B030D-6E8A-4147-A177-3AD203B41FA5}">
                      <a16:colId xmlns:a16="http://schemas.microsoft.com/office/drawing/2014/main" val="138368189"/>
                    </a:ext>
                  </a:extLst>
                </a:gridCol>
              </a:tblGrid>
              <a:tr h="764199">
                <a:tc>
                  <a:txBody>
                    <a:bodyPr/>
                    <a:lstStyle/>
                    <a:p>
                      <a:pPr algn="l"/>
                      <a:r>
                        <a:rPr lang="de-DE" sz="1800" b="0" kern="1200" noProof="0" dirty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Fragen/Impulse</a:t>
                      </a:r>
                      <a:r>
                        <a:rPr lang="de-DE" sz="1800" b="0" kern="1200" baseline="0" noProof="0" dirty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/Materialien</a:t>
                      </a:r>
                      <a:endParaRPr lang="de-DE" sz="1800" b="0" noProof="0" dirty="0">
                        <a:solidFill>
                          <a:srgbClr val="FFC000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74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kern="1200" noProof="0" dirty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Mögliche</a:t>
                      </a:r>
                      <a:r>
                        <a:rPr lang="de-DE" sz="1800" b="0" kern="1200" baseline="0" noProof="0" dirty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 Lösungen/Hinweise</a:t>
                      </a:r>
                      <a:endParaRPr lang="de-DE" sz="1400" b="0" noProof="0" dirty="0">
                        <a:solidFill>
                          <a:schemeClr val="bg1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7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318723"/>
                  </a:ext>
                </a:extLst>
              </a:tr>
              <a:tr h="2314150">
                <a:tc>
                  <a:txBody>
                    <a:bodyPr/>
                    <a:lstStyle/>
                    <a:p>
                      <a:r>
                        <a:rPr lang="de-DE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Hier finden Sie Fragen bzw. Impulse für die Lehrkräfte und die bereitgestellten Materialien.</a:t>
                      </a:r>
                      <a:endParaRPr lang="de-DE" sz="1400" b="0" kern="1200" baseline="0" noProof="0" dirty="0">
                        <a:solidFill>
                          <a:schemeClr val="tx1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  <a:p>
                      <a:endParaRPr lang="de-DE" sz="1400" b="0" kern="1200" baseline="0" noProof="0" dirty="0">
                        <a:solidFill>
                          <a:schemeClr val="tx1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5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noProof="0" dirty="0" smtClean="0">
                          <a:solidFill>
                            <a:srgbClr val="367499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Hier finden Sie mögliche Antworten, Lösungen und weiterführende Hinweise.</a:t>
                      </a:r>
                      <a:endParaRPr lang="de-DE" sz="1200" kern="1200" noProof="0" dirty="0">
                        <a:solidFill>
                          <a:srgbClr val="367499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216000" marR="216000" marT="216000" marB="216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842316"/>
                  </a:ext>
                </a:extLst>
              </a:tr>
            </a:tbl>
          </a:graphicData>
        </a:graphic>
      </p:graphicFrame>
      <p:cxnSp>
        <p:nvCxnSpPr>
          <p:cNvPr id="4" name="Gerade Verbindung mit Pfeil 3"/>
          <p:cNvCxnSpPr/>
          <p:nvPr/>
        </p:nvCxnSpPr>
        <p:spPr>
          <a:xfrm flipH="1">
            <a:off x="3009900" y="2266950"/>
            <a:ext cx="161925" cy="1158417"/>
          </a:xfrm>
          <a:prstGeom prst="straightConnector1">
            <a:avLst/>
          </a:prstGeom>
          <a:ln w="38100">
            <a:solidFill>
              <a:srgbClr val="D91F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246333" y="1082333"/>
            <a:ext cx="6190708" cy="1519061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Hinweise (Empfehlungen) zur Gestaltung des Rundgangs: Jede Station ist grundsätzlich gleich aufgebaut:  </a:t>
            </a: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7591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9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367499"/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770091" y="5240684"/>
          <a:ext cx="6019492" cy="3078349"/>
        </p:xfrm>
        <a:graphic>
          <a:graphicData uri="http://schemas.openxmlformats.org/drawingml/2006/table">
            <a:tbl>
              <a:tblPr firstRow="1" bandRow="1"/>
              <a:tblGrid>
                <a:gridCol w="3002699">
                  <a:extLst>
                    <a:ext uri="{9D8B030D-6E8A-4147-A177-3AD203B41FA5}">
                      <a16:colId xmlns:a16="http://schemas.microsoft.com/office/drawing/2014/main" val="1715254340"/>
                    </a:ext>
                  </a:extLst>
                </a:gridCol>
                <a:gridCol w="3016793">
                  <a:extLst>
                    <a:ext uri="{9D8B030D-6E8A-4147-A177-3AD203B41FA5}">
                      <a16:colId xmlns:a16="http://schemas.microsoft.com/office/drawing/2014/main" val="138368189"/>
                    </a:ext>
                  </a:extLst>
                </a:gridCol>
              </a:tblGrid>
              <a:tr h="764199">
                <a:tc>
                  <a:txBody>
                    <a:bodyPr/>
                    <a:lstStyle/>
                    <a:p>
                      <a:pPr algn="l"/>
                      <a:r>
                        <a:rPr lang="de-DE" sz="1800" b="0" kern="1200" noProof="0" dirty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Fragen/Impulse</a:t>
                      </a:r>
                      <a:r>
                        <a:rPr lang="de-DE" sz="1800" b="0" kern="1200" baseline="0" noProof="0" dirty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/Materialien</a:t>
                      </a:r>
                      <a:endParaRPr lang="de-DE" sz="1800" b="0" noProof="0" dirty="0">
                        <a:solidFill>
                          <a:srgbClr val="FFC000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74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Lösungen</a:t>
                      </a:r>
                      <a:endParaRPr lang="de-DE" sz="1400" b="0" noProof="0" dirty="0">
                        <a:solidFill>
                          <a:schemeClr val="bg1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7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318723"/>
                  </a:ext>
                </a:extLst>
              </a:tr>
              <a:tr h="2314150">
                <a:tc>
                  <a:txBody>
                    <a:bodyPr/>
                    <a:lstStyle/>
                    <a:p>
                      <a:r>
                        <a:rPr lang="de-DE" sz="18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-Worin unterscheidet sich dieser historische Garten von einem „normalen Garten“</a:t>
                      </a:r>
                    </a:p>
                    <a:p>
                      <a:r>
                        <a:rPr lang="de-DE" sz="18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-Denkt z.B. an Größe, Bepflanzung</a:t>
                      </a:r>
                    </a:p>
                    <a:p>
                      <a:endParaRPr lang="de-DE" sz="1400" b="0" kern="1200" baseline="0" noProof="0" dirty="0">
                        <a:solidFill>
                          <a:schemeClr val="tx1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5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noProof="0" dirty="0" smtClean="0">
                          <a:solidFill>
                            <a:srgbClr val="367499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-Alter der Anlage</a:t>
                      </a:r>
                    </a:p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noProof="0" dirty="0" smtClean="0">
                          <a:solidFill>
                            <a:srgbClr val="367499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-Pflege durch viele Gärtner</a:t>
                      </a:r>
                    </a:p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noProof="0" dirty="0" smtClean="0">
                          <a:solidFill>
                            <a:srgbClr val="367499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-Sehr alte Bäume</a:t>
                      </a:r>
                    </a:p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noProof="0" dirty="0" smtClean="0">
                          <a:solidFill>
                            <a:srgbClr val="367499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-Breite Wege für Besucher*innen</a:t>
                      </a:r>
                    </a:p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noProof="0" dirty="0" smtClean="0">
                          <a:solidFill>
                            <a:srgbClr val="367499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-Öffentlich zugänglich</a:t>
                      </a:r>
                    </a:p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kern="1200" noProof="0" dirty="0">
                        <a:solidFill>
                          <a:srgbClr val="367499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216000" marR="216000" marT="216000" marB="216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842316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55637" y="933689"/>
            <a:ext cx="5933803" cy="992803"/>
          </a:xfrm>
          <a:prstGeom prst="rect">
            <a:avLst/>
          </a:prstGeom>
          <a:noFill/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b="1" dirty="0" smtClean="0">
                <a:solidFill>
                  <a:srgbClr val="8EC549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Gemeinsamer Einstieg</a:t>
            </a:r>
            <a:endParaRPr lang="de-DE" sz="1400" dirty="0">
              <a:solidFill>
                <a:srgbClr val="8EC549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pic>
        <p:nvPicPr>
          <p:cNvPr id="11" name="Grafik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t="1053" b="224"/>
          <a:stretch/>
        </p:blipFill>
        <p:spPr bwMode="auto">
          <a:xfrm>
            <a:off x="1561118" y="1827415"/>
            <a:ext cx="3396954" cy="31476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Gerade Verbindung mit Pfeil 12"/>
          <p:cNvCxnSpPr/>
          <p:nvPr/>
        </p:nvCxnSpPr>
        <p:spPr>
          <a:xfrm flipH="1" flipV="1">
            <a:off x="3993367" y="3861276"/>
            <a:ext cx="1006157" cy="40592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467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811</Words>
  <Application>Microsoft Office PowerPoint</Application>
  <PresentationFormat>Benutzerdefiniert</PresentationFormat>
  <Paragraphs>125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Amatic SC</vt:lpstr>
      <vt:lpstr>Arial</vt:lpstr>
      <vt:lpstr>Calibri</vt:lpstr>
      <vt:lpstr>Overlock</vt:lpstr>
      <vt:lpstr>Roboto</vt:lpstr>
      <vt:lpstr>Roboto Medium</vt:lpstr>
      <vt:lpstr>Times New Roman</vt:lpstr>
      <vt:lpstr>Office Theme</vt:lpstr>
      <vt:lpstr>Lernort Gartendenkmal  Kurzfassung Allgemeine Informationen   </vt:lpstr>
      <vt:lpstr>PowerPoint-Präsentation</vt:lpstr>
      <vt:lpstr>PowerPoint-Präsentation</vt:lpstr>
      <vt:lpstr>PowerPoint-Präsentation</vt:lpstr>
      <vt:lpstr>  Rundgang im Schlosspark Bad Homburg Allgemeine Handreichung für Lehrkräfte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Rundgang im Klostergarten Seligenstadt Allgemeine Handreichung für Lehrkräfte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Infoblatt</dc:title>
  <dc:subject/>
  <dc:creator>Sara Abtahi</dc:creator>
  <cp:keywords/>
  <dc:description/>
  <cp:lastModifiedBy>Daniel Emge</cp:lastModifiedBy>
  <cp:revision>118</cp:revision>
  <cp:lastPrinted>2024-10-24T11:35:58Z</cp:lastPrinted>
  <dcterms:created xsi:type="dcterms:W3CDTF">2023-11-15T19:04:16Z</dcterms:created>
  <dcterms:modified xsi:type="dcterms:W3CDTF">2024-10-31T09:17:19Z</dcterms:modified>
  <cp:category/>
</cp:coreProperties>
</file>