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66" r:id="rId2"/>
    <p:sldId id="267" r:id="rId3"/>
    <p:sldId id="268" r:id="rId4"/>
    <p:sldId id="275" r:id="rId5"/>
    <p:sldId id="265" r:id="rId6"/>
    <p:sldId id="270" r:id="rId7"/>
    <p:sldId id="271" r:id="rId8"/>
    <p:sldId id="272" r:id="rId9"/>
    <p:sldId id="273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69" r:id="rId19"/>
  </p:sldIdLst>
  <p:sldSz cx="7559675" cy="1069181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3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pos="4445" userDrawn="1">
          <p15:clr>
            <a:srgbClr val="A4A3A4"/>
          </p15:clr>
        </p15:guide>
        <p15:guide id="4" orient="horz" pos="487" userDrawn="1">
          <p15:clr>
            <a:srgbClr val="A4A3A4"/>
          </p15:clr>
        </p15:guide>
        <p15:guide id="5" orient="horz" pos="6202" userDrawn="1">
          <p15:clr>
            <a:srgbClr val="A4A3A4"/>
          </p15:clr>
        </p15:guide>
        <p15:guide id="6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Robles" initials="iR" lastIdx="1" clrIdx="0">
    <p:extLst>
      <p:ext uri="{19B8F6BF-5375-455C-9EA6-DF929625EA0E}">
        <p15:presenceInfo xmlns:p15="http://schemas.microsoft.com/office/powerpoint/2012/main" userId="0ed2b21f27ea23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F53"/>
    <a:srgbClr val="8EC549"/>
    <a:srgbClr val="367499"/>
    <a:srgbClr val="B9D137"/>
    <a:srgbClr val="02AB9F"/>
    <a:srgbClr val="F2F3F3"/>
    <a:srgbClr val="ED2F62"/>
    <a:srgbClr val="2A6584"/>
    <a:srgbClr val="D92353"/>
    <a:srgbClr val="01A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09"/>
    <p:restoredTop sz="96860"/>
  </p:normalViewPr>
  <p:slideViewPr>
    <p:cSldViewPr snapToGrid="0">
      <p:cViewPr>
        <p:scale>
          <a:sx n="50" d="100"/>
          <a:sy n="50" d="100"/>
        </p:scale>
        <p:origin x="1788" y="-324"/>
      </p:cViewPr>
      <p:guideLst>
        <p:guide orient="horz" pos="533"/>
        <p:guide pos="317"/>
        <p:guide pos="4445"/>
        <p:guide orient="horz" pos="487"/>
        <p:guide orient="horz" pos="6202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B8F166-42BB-7573-443F-E3BEC393D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D3E14-7180-8253-282B-70B47861AC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A6E0-F225-8744-980F-8059D4F30A81}" type="datetimeFigureOut">
              <a:rPr lang="en-DE" smtClean="0"/>
              <a:t>11/01/2024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8D0BF-E04B-A471-B631-0AA83684F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E3CCE-7434-E365-A06B-A6BD0CA38E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F781C-54E7-F740-B5AD-50E15DE27B85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7835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AD8FC-3C41-B24F-80B6-849222E8D8E4}" type="datetimeFigureOut">
              <a:rPr lang="en-DE" smtClean="0"/>
              <a:t>11/01/2024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653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641D5-EF80-3B42-A6D8-3FFA70A517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946380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206815C-04CC-726A-012D-A3E290C5D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F5685E-168B-6E95-1F37-FB3376F6E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0273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FFCC55-3B11-A4D2-8A78-EF4A88649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F7B1DA-8049-EB45-FC68-9D826E0B1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8798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7" userDrawn="1">
          <p15:clr>
            <a:srgbClr val="F26B43"/>
          </p15:clr>
        </p15:guide>
        <p15:guide id="2" pos="23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46838" y="862072"/>
            <a:ext cx="6553199" cy="9004304"/>
          </a:xfrm>
          <a:prstGeom prst="rec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3238" y="862072"/>
            <a:ext cx="6553200" cy="4483834"/>
          </a:xfrm>
          <a:prstGeom prst="rect">
            <a:avLst/>
          </a:prstGeom>
          <a:noFill/>
          <a:ln>
            <a:noFill/>
          </a:ln>
        </p:spPr>
        <p:txBody>
          <a:bodyPr lIns="360000" tIns="360000" rIns="360000" bIns="0" anchor="ctr">
            <a:no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de-DE" sz="5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Orangerie</a:t>
            </a:r>
            <a:r>
              <a:rPr lang="de-DE" sz="36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36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8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Kurzfassung: Actionbound </a:t>
            </a:r>
            <a:r>
              <a:rPr lang="de-DE" sz="54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54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28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2800" b="1" dirty="0">
                <a:solidFill>
                  <a:srgbClr val="D91F53"/>
                </a:solidFill>
                <a:effectLst/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300" dirty="0">
                <a:effectLst/>
                <a:latin typeface="Overlock" panose="02000506030000020004" pitchFamily="2" charset="77"/>
              </a:rPr>
              <a:t/>
            </a:r>
            <a:br>
              <a:rPr lang="de-DE" sz="3300" dirty="0">
                <a:effectLst/>
                <a:latin typeface="Overlock" panose="02000506030000020004" pitchFamily="2" charset="77"/>
              </a:rPr>
            </a:br>
            <a:endParaRPr lang="de-DE" sz="3300" dirty="0">
              <a:latin typeface="Overlock" panose="02000506030000020004" pitchFamily="2" charset="77"/>
            </a:endParaRPr>
          </a:p>
        </p:txBody>
      </p:sp>
      <p:pic>
        <p:nvPicPr>
          <p:cNvPr id="10" name="Picture 2" descr="https://upload.wikimedia.org/wikipedia/commons/e/ed/Bad_Homburg%2C_Schloss%2C_Orange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83" y="3716384"/>
            <a:ext cx="5912710" cy="3890447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8864">
            <a:off x="4512763" y="6710818"/>
            <a:ext cx="2279288" cy="9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37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5330E9-C2DE-EC19-C45C-EC7C0CC7E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982172" cy="569240"/>
          </a:xfrm>
        </p:spPr>
        <p:txBody>
          <a:bodyPr/>
          <a:lstStyle/>
          <a:p>
            <a:r>
              <a:rPr lang="de-DE" dirty="0" smtClean="0"/>
              <a:t>Lernort Gartendenkmal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5D9C1-7140-5E6D-0942-138DA3D0786F}"/>
              </a:ext>
            </a:extLst>
          </p:cNvPr>
          <p:cNvSpPr txBox="1"/>
          <p:nvPr/>
        </p:nvSpPr>
        <p:spPr>
          <a:xfrm>
            <a:off x="1201003" y="1460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33DB4-2DFD-D27C-A9E7-3192F541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10</a:t>
            </a:fld>
            <a:endParaRPr lang="en-DE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213091"/>
              </p:ext>
            </p:extLst>
          </p:nvPr>
        </p:nvGraphicFramePr>
        <p:xfrm>
          <a:off x="620312" y="51079"/>
          <a:ext cx="6536710" cy="1529280"/>
        </p:xfrm>
        <a:graphic>
          <a:graphicData uri="http://schemas.openxmlformats.org/drawingml/2006/table">
            <a:tbl>
              <a:tblPr firstRow="1" bandRow="1"/>
              <a:tblGrid>
                <a:gridCol w="6536710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742763">
                <a:tc>
                  <a:txBody>
                    <a:bodyPr/>
                    <a:lstStyle/>
                    <a:p>
                      <a:endParaRPr lang="de-DE" sz="2000" b="1" baseline="0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r>
                        <a:rPr lang="de-DE" sz="32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Hinweise und Tipps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endParaRPr lang="de-DE" sz="2000" b="1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1134"/>
              </p:ext>
            </p:extLst>
          </p:nvPr>
        </p:nvGraphicFramePr>
        <p:xfrm>
          <a:off x="420624" y="1741904"/>
          <a:ext cx="6619323" cy="1254960"/>
        </p:xfrm>
        <a:graphic>
          <a:graphicData uri="http://schemas.openxmlformats.org/drawingml/2006/table">
            <a:tbl>
              <a:tblPr firstRow="1" bandRow="1"/>
              <a:tblGrid>
                <a:gridCol w="6619323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der Frage nach der Himmelsrichtung, in die die „großen Fenster“ zeigen, müssen die Schüler*innen ggf. unterstützt werden. Wichtig: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         Rote Kompassnadel zeigt nach Norden, gegenüber ist Süden. 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489716"/>
              </p:ext>
            </p:extLst>
          </p:nvPr>
        </p:nvGraphicFramePr>
        <p:xfrm>
          <a:off x="178289" y="3818963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m Fotografieren der Früchte können die Kinder auch die bereitgestellten Fruchtmodelle nutzen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1026" name="Picture 2" descr="File:Plastic-comp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20" y="2996864"/>
            <a:ext cx="1973038" cy="164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Gerade Verbindung mit Pfeil 18"/>
          <p:cNvCxnSpPr/>
          <p:nvPr/>
        </p:nvCxnSpPr>
        <p:spPr>
          <a:xfrm>
            <a:off x="4590288" y="2835319"/>
            <a:ext cx="1036783" cy="495509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853437"/>
              </p:ext>
            </p:extLst>
          </p:nvPr>
        </p:nvGraphicFramePr>
        <p:xfrm>
          <a:off x="1028752" y="5169902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m Einscannen des QR-Codes müssen die Kinder dieses Arbeitsblatt finden (s.  Lageplan oben)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431" y="5842978"/>
            <a:ext cx="909426" cy="1244297"/>
          </a:xfrm>
          <a:prstGeom prst="rect">
            <a:avLst/>
          </a:prstGeom>
        </p:spPr>
      </p:pic>
      <p:cxnSp>
        <p:nvCxnSpPr>
          <p:cNvPr id="24" name="Gerade Verbindung mit Pfeil 23"/>
          <p:cNvCxnSpPr/>
          <p:nvPr/>
        </p:nvCxnSpPr>
        <p:spPr>
          <a:xfrm>
            <a:off x="5064660" y="6057567"/>
            <a:ext cx="1124823" cy="332572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70915"/>
              </p:ext>
            </p:extLst>
          </p:nvPr>
        </p:nvGraphicFramePr>
        <p:xfrm>
          <a:off x="378301" y="7169294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m Riechen an </a:t>
                      </a:r>
                      <a:r>
                        <a:rPr lang="de-DE" sz="1800" b="0" baseline="0" noProof="0" dirty="0" err="1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Zitrusblättern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eignen sich besonders junge Blätter von Zitronenbäumen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1028" name="Picture 4" descr="File:Citron dans un jardin de Cordo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80" y="7498093"/>
            <a:ext cx="1656244" cy="134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35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11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419307" y="3156671"/>
            <a:ext cx="6190708" cy="2407514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800" b="1" i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Variante II</a:t>
            </a:r>
          </a:p>
          <a:p>
            <a:pPr>
              <a:lnSpc>
                <a:spcPct val="100000"/>
              </a:lnSpc>
            </a:pPr>
            <a:endParaRPr lang="de-DE" sz="28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Klostergarten Seligenstadt</a:t>
            </a:r>
            <a:endParaRPr lang="de-DE" sz="12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164" y="734010"/>
            <a:ext cx="5050462" cy="2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9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503236" y="886841"/>
            <a:ext cx="6536711" cy="2486435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>Benötigtes Material </a:t>
            </a:r>
          </a:p>
          <a:p>
            <a:pPr>
              <a:lnSpc>
                <a:spcPct val="100000"/>
              </a:lnSpc>
            </a:pPr>
            <a:endParaRPr lang="en-GB" sz="3600" b="1" dirty="0">
              <a:solidFill>
                <a:srgbClr val="D91F53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en-GB" sz="3300" dirty="0">
                <a:latin typeface="Overlock" panose="02000506030000020004" pitchFamily="2" charset="77"/>
              </a:rPr>
              <a:t/>
            </a:r>
            <a:br>
              <a:rPr lang="en-GB" sz="3300" dirty="0">
                <a:latin typeface="Overlock" panose="02000506030000020004" pitchFamily="2" charset="77"/>
              </a:rPr>
            </a:br>
            <a:endParaRPr lang="en-GB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en-DE" sz="3300" dirty="0">
              <a:latin typeface="Overlock" panose="02000506030000020004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46359" y="4600319"/>
            <a:ext cx="6536709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Jeweils 2 bis 3 Schüler*innen bilden eine Gruppe. Jede Gruppe erhält: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Ein Tablet mit dem vorgeladenen </a:t>
            </a:r>
            <a:r>
              <a:rPr lang="de-DE" sz="16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Actionbound-Trail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„Orangerie“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(Anleitung auf der folgenden Seite)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Eine vorbereitete Tasche mit weiteren Arbeitsmaterialien, diese enthält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     …1 Kompass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    …3 durchnummerierte Riechdosen (Salzstreuer mit Nummern und </a:t>
            </a:r>
            <a:r>
              <a:rPr lang="de-DE" sz="1600" dirty="0" err="1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Zitrusdüften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        1= Zitrone, 2 = Orange, 3 = Limette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/>
            </a:r>
            <a:b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</a:br>
            <a:endParaRPr lang="de-DE" sz="2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12</a:t>
            </a:fld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794047" y="1856231"/>
            <a:ext cx="6071972" cy="2210375"/>
          </a:xfrm>
          <a:prstGeom prst="rect">
            <a:avLst/>
          </a:prstGeom>
          <a:solidFill>
            <a:srgbClr val="D91F53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Achtung: Für diese Station wird ein vorgeladener Actionbound-Trail benötigt.  Hierzu können Sie entweder einen privaten Hotspot nutzen oder auf das Hessen WLAN zurückgreifen, das im Eingangsbereich des Schlosses verfügbar ist.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28" y="8470113"/>
            <a:ext cx="2837319" cy="11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17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92079" y="986692"/>
            <a:ext cx="6536709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So wird der Actionbound-Trail vorgeladen: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/>
            </a:r>
            <a:b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</a:br>
            <a:endParaRPr lang="de-DE" sz="2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13</a:t>
            </a:fld>
            <a:endParaRPr lang="en-DE" dirty="0"/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22B67690-6402-C288-472F-87102AD7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58" y="8686799"/>
            <a:ext cx="1116189" cy="1307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46C1-1391-B49F-38ED-53A6C083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28" y="8573072"/>
            <a:ext cx="1213274" cy="1421264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3099816" y="5047428"/>
            <a:ext cx="191820" cy="11551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19727" y="1668722"/>
            <a:ext cx="5543818" cy="1175382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Tablet oder Handy mit Internet-Hotspot oder WLAN verbinden</a:t>
            </a: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788068" y="2760548"/>
            <a:ext cx="5543818" cy="1316736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App </a:t>
            </a:r>
            <a:r>
              <a:rPr lang="de-DE" sz="24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Actionbound öffnen, CODE SCANNEN auswählen</a:t>
            </a: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92079" y="4007823"/>
            <a:ext cx="5543818" cy="1395889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Unten </a:t>
            </a:r>
            <a:r>
              <a:rPr lang="de-DE" sz="24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abgedruckten Code einscannen und Dateien herunterladen</a:t>
            </a:r>
          </a:p>
          <a:p>
            <a:pPr algn="l">
              <a:lnSpc>
                <a:spcPct val="100000"/>
              </a:lnSpc>
            </a:pP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1026" name="Picture 2" descr="https://de.actionbound.com/bound/orrhg/q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40" y="6202555"/>
            <a:ext cx="3459473" cy="34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3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92079" y="986692"/>
            <a:ext cx="6536709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Die Lehrkraft hält außerdem folgendes Material bereit: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600" dirty="0">
              <a:solidFill>
                <a:prstClr val="black"/>
              </a:solidFill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Boxen mit Zitrusmodellen (Nachbildung von Zitrone, Pomeranze und Limette)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Arbeitsblatt mit Zeichnung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Arbeitsblatt mit QR-Code </a:t>
            </a: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14</a:t>
            </a:fld>
            <a:endParaRPr lang="en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60" y="5312934"/>
            <a:ext cx="2696010" cy="3688740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>
            <a:off x="2273660" y="4404879"/>
            <a:ext cx="283464" cy="10334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081439" y="3535609"/>
            <a:ext cx="1051157" cy="8114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401" y="4347081"/>
            <a:ext cx="2677425" cy="37853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622" y="2569757"/>
            <a:ext cx="2072296" cy="2072296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>
            <a:off x="4010445" y="2356996"/>
            <a:ext cx="1174177" cy="734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085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503236" y="886841"/>
            <a:ext cx="6536711" cy="2486435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>Durchführung im Klostergarten</a:t>
            </a:r>
          </a:p>
          <a:p>
            <a:pPr>
              <a:lnSpc>
                <a:spcPct val="100000"/>
              </a:lnSpc>
            </a:pPr>
            <a:endParaRPr lang="de-DE" sz="3600" b="1" dirty="0" smtClean="0">
              <a:solidFill>
                <a:srgbClr val="D91F53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3300" dirty="0" smtClean="0">
                <a:latin typeface="Overlock" panose="02000506030000020004" pitchFamily="2" charset="77"/>
              </a:rPr>
              <a:t/>
            </a:r>
            <a:br>
              <a:rPr lang="de-DE" sz="3300" dirty="0" smtClean="0">
                <a:latin typeface="Overlock" panose="02000506030000020004" pitchFamily="2" charset="77"/>
              </a:rPr>
            </a:b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>
              <a:latin typeface="Overlock" panose="02000506030000020004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15</a:t>
            </a:fld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36217" y="1618488"/>
            <a:ext cx="6071972" cy="5330952"/>
          </a:xfrm>
          <a:prstGeom prst="rect">
            <a:avLst/>
          </a:prstGeom>
          <a:solidFill>
            <a:srgbClr val="D91F53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Schüler*innen werden zur Orangerie geführt</a:t>
            </a:r>
          </a:p>
          <a:p>
            <a:pPr algn="l">
              <a:lnSpc>
                <a:spcPct val="100000"/>
              </a:lnSpc>
            </a:pPr>
            <a:endParaRPr lang="de-DE" sz="20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Kurzes Einführungsgespräch (Tabelle auf der folgenden Seite)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Schüler*innen erhalten vorgeladene Tablets und Tasche mit weiteren Materialien</a:t>
            </a:r>
          </a:p>
          <a:p>
            <a:pPr algn="l">
              <a:lnSpc>
                <a:spcPct val="100000"/>
              </a:lnSpc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Müssen im Laufe der Bearbeitung zu Lehrkraft zurückkehren, um Zitrusmodelle zu erkunden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Unter „Hinweise und Tipps“ sind wichtige Informationen zu finden, die die Kinder bei der Bearbeitung unterstützen sollen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 rot="10800000">
            <a:off x="503235" y="6550083"/>
            <a:ext cx="6104954" cy="1683557"/>
          </a:xfrm>
          <a:prstGeom prst="flowChartDocument">
            <a:avLst/>
          </a:prstGeom>
          <a:solidFill>
            <a:schemeClr val="bg1"/>
          </a:solidFill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3065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554627"/>
              </p:ext>
            </p:extLst>
          </p:nvPr>
        </p:nvGraphicFramePr>
        <p:xfrm>
          <a:off x="620312" y="51079"/>
          <a:ext cx="6536710" cy="1529280"/>
        </p:xfrm>
        <a:graphic>
          <a:graphicData uri="http://schemas.openxmlformats.org/drawingml/2006/table">
            <a:tbl>
              <a:tblPr firstRow="1" bandRow="1"/>
              <a:tblGrid>
                <a:gridCol w="6536710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742763">
                <a:tc>
                  <a:txBody>
                    <a:bodyPr/>
                    <a:lstStyle/>
                    <a:p>
                      <a:endParaRPr lang="de-DE" sz="20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r>
                        <a:rPr lang="de-DE" sz="32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Einführungsgespräch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endParaRPr lang="de-DE" sz="2000" b="1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22" name="Grafi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799" y="924444"/>
            <a:ext cx="3999359" cy="289617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5330E9-C2DE-EC19-C45C-EC7C0CC7E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982172" cy="569240"/>
          </a:xfrm>
        </p:spPr>
        <p:txBody>
          <a:bodyPr/>
          <a:lstStyle/>
          <a:p>
            <a:r>
              <a:rPr lang="de-DE" dirty="0" smtClean="0"/>
              <a:t>Lernort Gartendenkmal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5D9C1-7140-5E6D-0942-138DA3D0786F}"/>
              </a:ext>
            </a:extLst>
          </p:cNvPr>
          <p:cNvSpPr txBox="1"/>
          <p:nvPr/>
        </p:nvSpPr>
        <p:spPr>
          <a:xfrm>
            <a:off x="1201003" y="1460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33DB4-2DFD-D27C-A9E7-3192F541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16</a:t>
            </a:fld>
            <a:endParaRPr lang="en-DE" dirty="0"/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3237" y="4839833"/>
          <a:ext cx="6536710" cy="2565600"/>
        </p:xfrm>
        <a:graphic>
          <a:graphicData uri="http://schemas.openxmlformats.org/drawingml/2006/table">
            <a:tbl>
              <a:tblPr firstRow="1" bandRow="1"/>
              <a:tblGrid>
                <a:gridCol w="3260702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  <a:gridCol w="3276008">
                  <a:extLst>
                    <a:ext uri="{9D8B030D-6E8A-4147-A177-3AD203B41FA5}">
                      <a16:colId xmlns:a16="http://schemas.microsoft.com/office/drawing/2014/main" val="2699056497"/>
                    </a:ext>
                  </a:extLst>
                </a:gridCol>
              </a:tblGrid>
              <a:tr h="2515174">
                <a:tc>
                  <a:txBody>
                    <a:bodyPr/>
                    <a:lstStyle/>
                    <a:p>
                      <a:r>
                        <a:rPr lang="de-DE" sz="1400" b="1" kern="1200" noProof="0" dirty="0" smtClean="0">
                          <a:solidFill>
                            <a:srgbClr val="D92353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Material:</a:t>
                      </a:r>
                      <a:r>
                        <a:rPr lang="de-DE" sz="1400" b="1" kern="1200" baseline="0" noProof="0" dirty="0" smtClean="0">
                          <a:solidFill>
                            <a:srgbClr val="D92353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 Abbildung „Atlas“</a:t>
                      </a:r>
                    </a:p>
                    <a:p>
                      <a:endParaRPr lang="de-DE" sz="1400" b="1" kern="1200" baseline="0" noProof="0" dirty="0" smtClean="0">
                        <a:solidFill>
                          <a:schemeClr val="accent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  <a:p>
                      <a:r>
                        <a:rPr lang="de-DE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Arbeitsauftrag: </a:t>
                      </a:r>
                    </a:p>
                    <a:p>
                      <a:r>
                        <a:rPr lang="de-DE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</a:t>
                      </a:r>
                      <a:r>
                        <a:rPr lang="de-DE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Dieses Bild hat man hier in der Orangerie gefunden</a:t>
                      </a:r>
                    </a:p>
                    <a:p>
                      <a:endParaRPr lang="de-DE" sz="1400" b="0" kern="1200" baseline="0" noProof="0" dirty="0" smtClean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  <a:p>
                      <a:r>
                        <a:rPr lang="de-DE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-Gärtner hat digitale Hinweise zur Bedeutung hinterlassen</a:t>
                      </a:r>
                    </a:p>
                    <a:p>
                      <a:endParaRPr lang="de-DE" sz="1400" b="0" kern="1200" baseline="0" noProof="0" dirty="0" smtClean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  <a:p>
                      <a:r>
                        <a:rPr lang="de-DE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-Diese müssen entschlüsselt werden</a:t>
                      </a:r>
                      <a:endParaRPr lang="de-DE" sz="1400" b="1" noProof="0" dirty="0">
                        <a:solidFill>
                          <a:schemeClr val="tx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kern="1200" noProof="0" dirty="0" smtClean="0">
                        <a:solidFill>
                          <a:srgbClr val="367499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8685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30000"/>
              </p:ext>
            </p:extLst>
          </p:nvPr>
        </p:nvGraphicFramePr>
        <p:xfrm>
          <a:off x="5112282" y="3763864"/>
          <a:ext cx="1610507" cy="736800"/>
        </p:xfrm>
        <a:graphic>
          <a:graphicData uri="http://schemas.openxmlformats.org/drawingml/2006/table">
            <a:tbl>
              <a:tblPr firstRow="1" bandRow="1"/>
              <a:tblGrid>
                <a:gridCol w="1610507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r>
                        <a:rPr lang="de-DE" sz="2000" b="1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Orangerie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cxnSp>
        <p:nvCxnSpPr>
          <p:cNvPr id="18" name="Gerade Verbindung mit Pfeil 17"/>
          <p:cNvCxnSpPr/>
          <p:nvPr/>
        </p:nvCxnSpPr>
        <p:spPr>
          <a:xfrm flipH="1" flipV="1">
            <a:off x="4533192" y="3219595"/>
            <a:ext cx="742705" cy="8746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2551737" y="5185943"/>
            <a:ext cx="1981455" cy="358468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193" y="5091219"/>
            <a:ext cx="1550686" cy="2192350"/>
          </a:xfrm>
          <a:prstGeom prst="rect">
            <a:avLst/>
          </a:prstGeom>
        </p:spPr>
      </p:pic>
      <p:cxnSp>
        <p:nvCxnSpPr>
          <p:cNvPr id="21" name="Gerade Verbindung mit Pfeil 20"/>
          <p:cNvCxnSpPr/>
          <p:nvPr/>
        </p:nvCxnSpPr>
        <p:spPr>
          <a:xfrm flipV="1">
            <a:off x="3542464" y="3102208"/>
            <a:ext cx="686663" cy="6314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582" y="2713136"/>
            <a:ext cx="909426" cy="1244297"/>
          </a:xfrm>
          <a:prstGeom prst="rect">
            <a:avLst/>
          </a:prstGeom>
        </p:spPr>
      </p:pic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56884"/>
              </p:ext>
            </p:extLst>
          </p:nvPr>
        </p:nvGraphicFramePr>
        <p:xfrm>
          <a:off x="1800664" y="3744535"/>
          <a:ext cx="2324463" cy="1072080"/>
        </p:xfrm>
        <a:graphic>
          <a:graphicData uri="http://schemas.openxmlformats.org/drawingml/2006/table">
            <a:tbl>
              <a:tblPr firstRow="1" bandRow="1"/>
              <a:tblGrid>
                <a:gridCol w="2324463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564353">
                <a:tc>
                  <a:txBody>
                    <a:bodyPr/>
                    <a:lstStyle/>
                    <a:p>
                      <a:pPr algn="l"/>
                      <a:r>
                        <a:rPr lang="de-DE" sz="1400" b="1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Arbeitsblatt mit QR-Code</a:t>
                      </a:r>
                      <a:r>
                        <a:rPr lang="de-DE" sz="14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hier platzieren (etwa 6 m vor Torbogen)</a:t>
                      </a:r>
                      <a:endParaRPr lang="de-DE" sz="20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1930" y="8030101"/>
          <a:ext cx="6619323" cy="1803600"/>
        </p:xfrm>
        <a:graphic>
          <a:graphicData uri="http://schemas.openxmlformats.org/drawingml/2006/table">
            <a:tbl>
              <a:tblPr firstRow="1" bandRow="1"/>
              <a:tblGrid>
                <a:gridCol w="6619323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 der hierauf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folgende Bearbeitung des </a:t>
                      </a:r>
                      <a:r>
                        <a:rPr lang="de-DE" sz="1800" b="0" baseline="0" noProof="0" dirty="0" err="1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Actionbound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-Trails können die Schüler*innen eigenständig vorgehen.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sz="1800" b="0" baseline="0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Ergänzende Hinweise zur Unterstützung finden sich auf der folgenden Seite. 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29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5330E9-C2DE-EC19-C45C-EC7C0CC7E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982172" cy="569240"/>
          </a:xfrm>
        </p:spPr>
        <p:txBody>
          <a:bodyPr/>
          <a:lstStyle/>
          <a:p>
            <a:r>
              <a:rPr lang="de-DE" dirty="0" smtClean="0"/>
              <a:t>Lernort Gartendenkmal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5D9C1-7140-5E6D-0942-138DA3D0786F}"/>
              </a:ext>
            </a:extLst>
          </p:cNvPr>
          <p:cNvSpPr txBox="1"/>
          <p:nvPr/>
        </p:nvSpPr>
        <p:spPr>
          <a:xfrm>
            <a:off x="1201003" y="1460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33DB4-2DFD-D27C-A9E7-3192F541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17</a:t>
            </a:fld>
            <a:endParaRPr lang="en-DE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0312" y="51079"/>
          <a:ext cx="6536710" cy="1529280"/>
        </p:xfrm>
        <a:graphic>
          <a:graphicData uri="http://schemas.openxmlformats.org/drawingml/2006/table">
            <a:tbl>
              <a:tblPr firstRow="1" bandRow="1"/>
              <a:tblGrid>
                <a:gridCol w="6536710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742763">
                <a:tc>
                  <a:txBody>
                    <a:bodyPr/>
                    <a:lstStyle/>
                    <a:p>
                      <a:endParaRPr lang="de-DE" sz="2000" b="1" baseline="0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r>
                        <a:rPr lang="de-DE" sz="32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Hinweise und Tipps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endParaRPr lang="de-DE" sz="2000" b="1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0624" y="1741904"/>
          <a:ext cx="6619323" cy="1254960"/>
        </p:xfrm>
        <a:graphic>
          <a:graphicData uri="http://schemas.openxmlformats.org/drawingml/2006/table">
            <a:tbl>
              <a:tblPr firstRow="1" bandRow="1"/>
              <a:tblGrid>
                <a:gridCol w="6619323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der Frage nach der Himmelsrichtung, in die die „großen Fenster“ zeigen, müssen die Schüler*innen ggf. unterstützt werden. Wichtig: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         Rote Kompassnadel zeigt nach Norden, gegenüber ist Süden. 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289" y="3818963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m Fotografieren der Früchte können die Kinder auch die bereitgestellten Fruchtmodelle nutzen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1026" name="Picture 2" descr="File:Plastic-comp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20" y="2996864"/>
            <a:ext cx="1973038" cy="164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Gerade Verbindung mit Pfeil 18"/>
          <p:cNvCxnSpPr/>
          <p:nvPr/>
        </p:nvCxnSpPr>
        <p:spPr>
          <a:xfrm>
            <a:off x="4590288" y="2835319"/>
            <a:ext cx="1036783" cy="495509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8752" y="5169902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m Einscannen des QR-Codes müssen die Kinder dieses Arbeitsblatt finden (s.  Lageplan oben)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431" y="5842978"/>
            <a:ext cx="909426" cy="1244297"/>
          </a:xfrm>
          <a:prstGeom prst="rect">
            <a:avLst/>
          </a:prstGeom>
        </p:spPr>
      </p:pic>
      <p:cxnSp>
        <p:nvCxnSpPr>
          <p:cNvPr id="24" name="Gerade Verbindung mit Pfeil 23"/>
          <p:cNvCxnSpPr/>
          <p:nvPr/>
        </p:nvCxnSpPr>
        <p:spPr>
          <a:xfrm>
            <a:off x="5064660" y="6057567"/>
            <a:ext cx="1124823" cy="332572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8301" y="7169294"/>
          <a:ext cx="5160731" cy="980640"/>
        </p:xfrm>
        <a:graphic>
          <a:graphicData uri="http://schemas.openxmlformats.org/drawingml/2006/table">
            <a:tbl>
              <a:tblPr firstRow="1" bandRow="1"/>
              <a:tblGrid>
                <a:gridCol w="5160731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m Riechen an </a:t>
                      </a:r>
                      <a:r>
                        <a:rPr lang="de-DE" sz="1800" b="0" baseline="0" noProof="0" dirty="0" err="1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Zitrusblättern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eignen sich besonders junge Blätter von Zitronenbäumen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pic>
        <p:nvPicPr>
          <p:cNvPr id="1028" name="Picture 4" descr="File:Citron dans un jardin de Cordo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80" y="7498093"/>
            <a:ext cx="1656244" cy="134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07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81BE3201-721A-BF5A-2034-C578EA21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8" y="9016158"/>
            <a:ext cx="1153087" cy="829516"/>
          </a:xfrm>
          <a:prstGeom prst="rect">
            <a:avLst/>
          </a:prstGeom>
        </p:spPr>
      </p:pic>
      <p:pic>
        <p:nvPicPr>
          <p:cNvPr id="13" name="Picture 12" descr="A blue and green logo&#10;&#10;Description automatically generated">
            <a:extLst>
              <a:ext uri="{FF2B5EF4-FFF2-40B4-BE49-F238E27FC236}">
                <a16:creationId xmlns:a16="http://schemas.microsoft.com/office/drawing/2014/main" id="{9A8D4649-34AB-DCFA-CB5C-077D26CF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546" y="8880396"/>
            <a:ext cx="978501" cy="978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9A19DE-4848-4FA2-5F0B-7FD162977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46" y="9172307"/>
            <a:ext cx="2122757" cy="686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38" y="846139"/>
            <a:ext cx="6540500" cy="5499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4FC0E4-BBB8-1ADF-A14A-105638A8A8DC}"/>
              </a:ext>
            </a:extLst>
          </p:cNvPr>
          <p:cNvSpPr txBox="1"/>
          <p:nvPr/>
        </p:nvSpPr>
        <p:spPr>
          <a:xfrm>
            <a:off x="496888" y="6768685"/>
            <a:ext cx="2368232" cy="1708160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de-DE" sz="1050" b="1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Didaktik der Biowissenschaften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Goethe-Universität Frankfurt</a:t>
            </a:r>
            <a:b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</a:br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Biologicum, Campus Riedberg</a:t>
            </a: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Max-von-Laue-Straße 13</a:t>
            </a: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60438 Frankfurt am Main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Tel: +49 69 798-42270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endParaRPr lang="de-DE" sz="1050" dirty="0">
              <a:latin typeface="Overlock" panose="02000506030000020004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224FC0E4-BBB8-1ADF-A14A-105638A8A8DC}"/>
              </a:ext>
            </a:extLst>
          </p:cNvPr>
          <p:cNvSpPr txBox="1"/>
          <p:nvPr/>
        </p:nvSpPr>
        <p:spPr>
          <a:xfrm>
            <a:off x="2898498" y="6768685"/>
            <a:ext cx="2368232" cy="1708160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de-DE" sz="1050" b="1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Schlösser und Gärten Hessen</a:t>
            </a:r>
          </a:p>
          <a:p>
            <a:endParaRPr lang="de-DE" sz="1050" b="1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Schloss </a:t>
            </a: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61348 Bad Homburg vor der Höhe</a:t>
            </a: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info@schloesser.hessen.de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Tel.: +49 (0)6172 9262-0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endParaRPr lang="de-DE" sz="1050" dirty="0">
              <a:latin typeface="Overlock" panose="02000506030000020004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24FC0E4-BBB8-1ADF-A14A-105638A8A8DC}"/>
              </a:ext>
            </a:extLst>
          </p:cNvPr>
          <p:cNvSpPr txBox="1"/>
          <p:nvPr/>
        </p:nvSpPr>
        <p:spPr>
          <a:xfrm>
            <a:off x="5072430" y="6768685"/>
            <a:ext cx="2368232" cy="1061829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de-DE" sz="1050" b="1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Projekthomepage</a:t>
            </a:r>
          </a:p>
          <a:p>
            <a:endParaRPr lang="de-DE" sz="1050" b="1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r>
              <a:rPr lang="de-DE" sz="1050" dirty="0">
                <a:solidFill>
                  <a:srgbClr val="8EC549"/>
                </a:solidFill>
                <a:latin typeface="Overlock" panose="02000506030000020004"/>
                <a:ea typeface="Roboto" panose="02000000000000000000" pitchFamily="2" charset="0"/>
              </a:rPr>
              <a:t>www.schloesser-hessen.de/de/projekt-lernort-gartendenkmal</a:t>
            </a:r>
          </a:p>
          <a:p>
            <a:endParaRPr lang="de-DE" sz="1050" dirty="0">
              <a:solidFill>
                <a:srgbClr val="8EC549"/>
              </a:solidFill>
              <a:latin typeface="Overlock" panose="02000506030000020004"/>
              <a:ea typeface="Roboto" panose="02000000000000000000" pitchFamily="2" charset="0"/>
            </a:endParaRPr>
          </a:p>
          <a:p>
            <a:endParaRPr lang="de-DE" sz="1050" dirty="0">
              <a:latin typeface="Overlock" panose="02000506030000020004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977" y="7545533"/>
            <a:ext cx="854368" cy="8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7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972985" y="1063522"/>
            <a:ext cx="5832475" cy="1385601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Inhalt</a:t>
            </a:r>
            <a:endParaRPr lang="de-DE" sz="3300" dirty="0">
              <a:solidFill>
                <a:srgbClr val="C00000"/>
              </a:solidFill>
              <a:latin typeface="Overlock" panose="02000506030000020004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 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2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944495" y="1820377"/>
            <a:ext cx="5832475" cy="3574583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Ziele </a:t>
            </a: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der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Station…………………………………………………..……3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 </a:t>
            </a: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Variante I: Schlosspark Bad Homburg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............................4-10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2000" b="1" dirty="0" smtClean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ea typeface="+mn-ea"/>
                <a:cs typeface="+mn-cs"/>
              </a:rPr>
              <a:t>  </a:t>
            </a: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</a:rPr>
              <a:t>Variante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II: Klostergarten Seligenstadt.........................11-17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</a:rPr>
              <a:t>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25825DB-0B60-97E4-8059-2E0AF33F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33" y="7465946"/>
            <a:ext cx="1048700" cy="15439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3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20868" y="5615740"/>
            <a:ext cx="6071972" cy="1338953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Was hat das mit unserem Konsum heute zu tun?</a:t>
            </a:r>
            <a:endParaRPr lang="de-DE" sz="12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7FE3E-D9E1-B58C-8CCC-7C0BF821CCA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72530" y="1752233"/>
            <a:ext cx="6283208" cy="2040089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latin typeface="Overlock" panose="02000506030000020004"/>
                <a:ea typeface="Roboto" panose="02000000000000000000" pitchFamily="2" charset="0"/>
                <a:cs typeface="Diwan Kufi" pitchFamily="2" charset="-78"/>
              </a:rPr>
              <a:t>Die </a:t>
            </a:r>
            <a:r>
              <a:rPr lang="de-DE" sz="1400" dirty="0" smtClean="0">
                <a:latin typeface="Overlock" panose="02000506030000020004"/>
                <a:ea typeface="Roboto" panose="02000000000000000000" pitchFamily="2" charset="0"/>
                <a:cs typeface="Diwan Kufi" pitchFamily="2" charset="-78"/>
              </a:rPr>
              <a:t>Schüler*innen erkunden die Orangerie und nutzen den entsprechenden </a:t>
            </a:r>
            <a:r>
              <a:rPr lang="de-DE" sz="1400" dirty="0" err="1" smtClean="0">
                <a:latin typeface="Overlock" panose="02000506030000020004"/>
                <a:ea typeface="Roboto" panose="02000000000000000000" pitchFamily="2" charset="0"/>
                <a:cs typeface="Diwan Kufi" pitchFamily="2" charset="-78"/>
              </a:rPr>
              <a:t>Actionbound</a:t>
            </a:r>
            <a:r>
              <a:rPr lang="de-DE" sz="1400" dirty="0" smtClean="0">
                <a:latin typeface="Overlock" panose="02000506030000020004"/>
                <a:ea typeface="Roboto" panose="02000000000000000000" pitchFamily="2" charset="0"/>
                <a:cs typeface="Diwan Kufi" pitchFamily="2" charset="-78"/>
              </a:rPr>
              <a:t>-Trail. Sie lernen dabei die Vielfalt der Orangeriepflanzen kennen. Folgenden Fragestellungen wird nachgegangen: </a:t>
            </a:r>
            <a:endParaRPr lang="de-DE" sz="1400" dirty="0">
              <a:effectLst/>
              <a:latin typeface="Overlock" panose="02000506030000020004"/>
              <a:ea typeface="Roboto" panose="02000000000000000000" pitchFamily="2" charset="0"/>
              <a:cs typeface="Diwan Kufi" pitchFamily="2" charset="-78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 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3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 txBox="1">
            <a:spLocks/>
          </p:cNvSpPr>
          <p:nvPr/>
        </p:nvSpPr>
        <p:spPr>
          <a:xfrm>
            <a:off x="740617" y="1042105"/>
            <a:ext cx="5832475" cy="530095"/>
          </a:xfrm>
          <a:prstGeom prst="rect">
            <a:avLst/>
          </a:prstGeom>
          <a:noFill/>
        </p:spPr>
        <p:txBody>
          <a:bodyPr lIns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800" b="1" dirty="0">
                <a:solidFill>
                  <a:srgbClr val="8EC549"/>
                </a:solidFill>
                <a:latin typeface="Overlock" panose="02000506030000020004" pitchFamily="2" charset="77"/>
                <a:cs typeface="Amatic SC" pitchFamily="2" charset="-79"/>
              </a:rPr>
              <a:t>Ziele </a:t>
            </a:r>
            <a:r>
              <a:rPr lang="de-DE" sz="2800" b="1" dirty="0" smtClean="0">
                <a:solidFill>
                  <a:srgbClr val="8EC549"/>
                </a:solidFill>
                <a:latin typeface="Overlock" panose="02000506030000020004" pitchFamily="2" charset="77"/>
                <a:cs typeface="Amatic SC" pitchFamily="2" charset="-79"/>
              </a:rPr>
              <a:t>der Station</a:t>
            </a:r>
            <a:endParaRPr lang="de-DE" sz="3600" dirty="0">
              <a:latin typeface="Overlock" panose="02000506030000020004" pitchFamily="2" charset="77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pic>
        <p:nvPicPr>
          <p:cNvPr id="11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81" y="7128780"/>
            <a:ext cx="1268902" cy="126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5" y="7156033"/>
            <a:ext cx="1247843" cy="124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04" y="7128780"/>
            <a:ext cx="1268902" cy="126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035957" y="4119069"/>
            <a:ext cx="6071972" cy="1557578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Welche Orangeriepflanzen gibt es und welche Eigenschaften haben diese?</a:t>
            </a:r>
            <a:endParaRPr lang="de-DE" sz="12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64442" y="2903514"/>
            <a:ext cx="6071972" cy="1490472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Was hat die Orangeriekultur mit der antiken Sagenfigur „Atlas“ zu tun?</a:t>
            </a:r>
            <a:endParaRPr lang="de-DE" sz="12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 txBox="1">
            <a:spLocks/>
          </p:cNvSpPr>
          <p:nvPr/>
        </p:nvSpPr>
        <p:spPr>
          <a:xfrm>
            <a:off x="869747" y="8465272"/>
            <a:ext cx="3019476" cy="639182"/>
          </a:xfrm>
          <a:prstGeom prst="rect">
            <a:avLst/>
          </a:prstGeom>
          <a:noFill/>
        </p:spPr>
        <p:txBody>
          <a:bodyPr lIns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800" b="1" dirty="0" smtClean="0">
                <a:solidFill>
                  <a:srgbClr val="8EC549"/>
                </a:solidFill>
                <a:latin typeface="Overlock" panose="02000506030000020004" pitchFamily="2" charset="77"/>
                <a:cs typeface="Amatic SC" pitchFamily="2" charset="-79"/>
              </a:rPr>
              <a:t>SDG-Bezüge</a:t>
            </a:r>
            <a:r>
              <a:rPr lang="de-DE" sz="3600" b="1" dirty="0">
                <a:solidFill>
                  <a:srgbClr val="8EC549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3600" b="1" dirty="0">
                <a:solidFill>
                  <a:srgbClr val="8EC549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600" dirty="0">
                <a:solidFill>
                  <a:srgbClr val="8EC549"/>
                </a:solidFill>
                <a:latin typeface="Overlock" panose="02000506030000020004" pitchFamily="2" charset="77"/>
              </a:rPr>
              <a:t/>
            </a:r>
            <a:br>
              <a:rPr lang="de-DE" sz="3600" dirty="0">
                <a:solidFill>
                  <a:srgbClr val="8EC549"/>
                </a:solidFill>
                <a:latin typeface="Overlock" panose="02000506030000020004" pitchFamily="2" charset="77"/>
              </a:rPr>
            </a:br>
            <a:endParaRPr lang="de-DE" sz="3600" dirty="0">
              <a:solidFill>
                <a:srgbClr val="8EC549"/>
              </a:solidFill>
              <a:latin typeface="Overlock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069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 rot="10800000">
            <a:off x="354820" y="8697805"/>
            <a:ext cx="7068805" cy="1806229"/>
          </a:xfrm>
          <a:prstGeom prst="flowChartDocument">
            <a:avLst/>
          </a:prstGeom>
          <a:solidFill>
            <a:srgbClr val="8EC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672EE2-8521-AC76-1C39-F9459BED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846243" cy="56924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Lernort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Gartendenkmal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7E5FA2-A7FD-BE01-CB8F-5D154A25E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>
                <a:solidFill>
                  <a:schemeClr val="bg1"/>
                </a:solidFill>
              </a:rPr>
              <a:pPr/>
              <a:t>4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419307" y="3156671"/>
            <a:ext cx="6190708" cy="2407514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4800" b="1" i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Variante I</a:t>
            </a:r>
          </a:p>
          <a:p>
            <a:pPr>
              <a:lnSpc>
                <a:spcPct val="100000"/>
              </a:lnSpc>
            </a:pPr>
            <a:endParaRPr lang="de-DE" sz="28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28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Schlosspark Bad Homburg</a:t>
            </a:r>
            <a:endParaRPr lang="de-DE" sz="12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AFBF10-54B6-D725-5826-3C4AC659B5EC}"/>
              </a:ext>
            </a:extLst>
          </p:cNvPr>
          <p:cNvSpPr/>
          <p:nvPr/>
        </p:nvSpPr>
        <p:spPr>
          <a:xfrm>
            <a:off x="503238" y="862072"/>
            <a:ext cx="6553199" cy="8983603"/>
          </a:xfrm>
          <a:prstGeom prst="rect">
            <a:avLst/>
          </a:prstGeom>
          <a:noFill/>
          <a:ln w="28575">
            <a:solidFill>
              <a:srgbClr val="8EC5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3674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164" y="734010"/>
            <a:ext cx="5050462" cy="2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8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503236" y="886841"/>
            <a:ext cx="6536711" cy="2486435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>Benötigtes Material </a:t>
            </a:r>
          </a:p>
          <a:p>
            <a:pPr>
              <a:lnSpc>
                <a:spcPct val="100000"/>
              </a:lnSpc>
            </a:pPr>
            <a:endParaRPr lang="en-GB" sz="3600" b="1" dirty="0">
              <a:solidFill>
                <a:srgbClr val="D91F53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en-GB" sz="3300" dirty="0">
                <a:latin typeface="Overlock" panose="02000506030000020004" pitchFamily="2" charset="77"/>
              </a:rPr>
              <a:t/>
            </a:r>
            <a:br>
              <a:rPr lang="en-GB" sz="3300" dirty="0">
                <a:latin typeface="Overlock" panose="02000506030000020004" pitchFamily="2" charset="77"/>
              </a:rPr>
            </a:br>
            <a:endParaRPr lang="en-GB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en-DE" sz="3300" dirty="0">
              <a:latin typeface="Overlock" panose="02000506030000020004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46359" y="4600319"/>
            <a:ext cx="6536709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Jeweils 2 bis 3 Schüler*innen bilden eine Gruppe. Jede Gruppe erhält: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Ein Tablet mit dem vorgeladenen </a:t>
            </a:r>
            <a:r>
              <a:rPr lang="de-DE" sz="16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Actionbound-Trail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„Orangerie“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(Anleitung auf der folgenden Seite)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Eine vorbereitete Tasche mit weiteren Arbeitsmaterialien, diese enthält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     …1 Kompass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    …3 durchnummerierte Riechdosen (Salzstreuer mit Nummern und </a:t>
            </a:r>
            <a:r>
              <a:rPr lang="de-DE" sz="1600" dirty="0" err="1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Zitrusdüften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</a:t>
            </a:r>
            <a:r>
              <a:rPr lang="de-DE" sz="16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         1= Zitrone, 2 = Orange, 3 = Limette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/>
            </a:r>
            <a:b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</a:br>
            <a:endParaRPr lang="de-DE" sz="2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5</a:t>
            </a:fld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794047" y="1856231"/>
            <a:ext cx="6071972" cy="2210375"/>
          </a:xfrm>
          <a:prstGeom prst="rect">
            <a:avLst/>
          </a:prstGeom>
          <a:solidFill>
            <a:srgbClr val="D91F53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Achtung: Für diese Station wird ein vorgeladener Actionbound-Trail benötigt.  Hierzu können Sie entweder einen privaten Hotspot nutzen oder auf das Hessen WLAN zurückgreifen, das im Eingangsbereich des Schlosses verfügbar ist.</a:t>
            </a: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28" y="8470113"/>
            <a:ext cx="2837319" cy="11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7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92079" y="986692"/>
            <a:ext cx="6536709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So wird der Actionbound-Trail vorgeladen: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6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/>
            </a:r>
            <a:br>
              <a:rPr lang="de-DE" sz="2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</a:br>
            <a:endParaRPr lang="de-DE" sz="2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6</a:t>
            </a:fld>
            <a:endParaRPr lang="en-DE" dirty="0"/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22B67690-6402-C288-472F-87102AD7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58" y="8686799"/>
            <a:ext cx="1116189" cy="1307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46C1-1391-B49F-38ED-53A6C083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28" y="8573072"/>
            <a:ext cx="1213274" cy="1421264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3099816" y="5047428"/>
            <a:ext cx="191820" cy="11551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19727" y="1668722"/>
            <a:ext cx="5543818" cy="1175382"/>
          </a:xfrm>
          <a:prstGeom prst="rect">
            <a:avLst/>
          </a:prstGeom>
          <a:solidFill>
            <a:srgbClr val="8EC549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Tablet oder Handy mit Internet-Hotspot oder WLAN verbinden</a:t>
            </a: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1788068" y="2760548"/>
            <a:ext cx="5543818" cy="1316736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App </a:t>
            </a:r>
            <a:r>
              <a:rPr lang="de-DE" sz="24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Actionbound öffnen, CODE SCANNEN auswählen</a:t>
            </a: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692079" y="4007823"/>
            <a:ext cx="5543818" cy="1395889"/>
          </a:xfrm>
          <a:prstGeom prst="rect">
            <a:avLst/>
          </a:prstGeom>
          <a:solidFill>
            <a:srgbClr val="8EC549"/>
          </a:solidFill>
          <a:ln w="38100">
            <a:solidFill>
              <a:schemeClr val="bg1"/>
            </a:solidFill>
          </a:ln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Unten </a:t>
            </a:r>
            <a:r>
              <a:rPr lang="de-DE" sz="2400" b="1" dirty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abgedruckten Code einscannen und Dateien herunterladen</a:t>
            </a:r>
          </a:p>
          <a:p>
            <a:pPr algn="l">
              <a:lnSpc>
                <a:spcPct val="100000"/>
              </a:lnSpc>
            </a:pPr>
            <a:endParaRPr lang="de-DE" sz="11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pic>
        <p:nvPicPr>
          <p:cNvPr id="1026" name="Picture 2" descr="https://de.actionbound.com/bound/orrhg/q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40" y="6202555"/>
            <a:ext cx="3459473" cy="34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4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8423EA1A-0F45-4636-B38D-ADB1F5761EBB}"/>
              </a:ext>
            </a:extLst>
          </p:cNvPr>
          <p:cNvSpPr txBox="1">
            <a:spLocks/>
          </p:cNvSpPr>
          <p:nvPr/>
        </p:nvSpPr>
        <p:spPr>
          <a:xfrm>
            <a:off x="692079" y="986692"/>
            <a:ext cx="6536709" cy="5368388"/>
          </a:xfrm>
          <a:prstGeom prst="rect">
            <a:avLst/>
          </a:prstGeom>
        </p:spPr>
        <p:txBody>
          <a:bodyPr lIns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2000" b="1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Die Lehrkraft hält außerdem folgendes Material bereit: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600" dirty="0">
              <a:solidFill>
                <a:prstClr val="black"/>
              </a:solidFill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Boxen mit Zitrusmodellen (Nachbildung von Zitrone, Pomeranze und Limette)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Arbeitsblatt mit Zeichnung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de-DE" sz="1800" dirty="0" smtClean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Overlock" panose="02000506030000020004"/>
                <a:ea typeface="Roboto Slab Thin" pitchFamily="2" charset="0"/>
                <a:cs typeface="Diwan Kufi" pitchFamily="2" charset="-78"/>
              </a:rPr>
              <a:t>Arbeitsblatt mit QR-Code </a:t>
            </a:r>
            <a:endParaRPr lang="de-DE" sz="1800" dirty="0">
              <a:latin typeface="Overlock" panose="02000506030000020004"/>
              <a:ea typeface="Roboto Slab Thin" pitchFamily="2" charset="0"/>
              <a:cs typeface="Diwan Kufi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7</a:t>
            </a:fld>
            <a:endParaRPr lang="en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60" y="5312934"/>
            <a:ext cx="2696010" cy="3688740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>
            <a:off x="2273660" y="4404879"/>
            <a:ext cx="283464" cy="10334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081439" y="3535609"/>
            <a:ext cx="1051157" cy="8114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401" y="4347081"/>
            <a:ext cx="2677425" cy="37853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622" y="2569757"/>
            <a:ext cx="2072296" cy="2072296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>
            <a:off x="4010445" y="2356996"/>
            <a:ext cx="1174177" cy="734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86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>
            <a:off x="503236" y="886841"/>
            <a:ext cx="6536711" cy="2486435"/>
          </a:xfrm>
          <a:prstGeom prst="rect">
            <a:avLst/>
          </a:prstGeom>
          <a:noFill/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>Durchführung im Park</a:t>
            </a:r>
          </a:p>
          <a:p>
            <a:pPr>
              <a:lnSpc>
                <a:spcPct val="100000"/>
              </a:lnSpc>
            </a:pPr>
            <a:endParaRPr lang="de-DE" sz="3600" b="1" dirty="0" smtClean="0">
              <a:solidFill>
                <a:srgbClr val="D91F53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3300" dirty="0" smtClean="0">
                <a:latin typeface="Overlock" panose="02000506030000020004" pitchFamily="2" charset="77"/>
              </a:rPr>
              <a:t/>
            </a:r>
            <a:br>
              <a:rPr lang="de-DE" sz="3300" dirty="0" smtClean="0">
                <a:latin typeface="Overlock" panose="02000506030000020004" pitchFamily="2" charset="77"/>
              </a:rPr>
            </a:b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 smtClean="0">
              <a:latin typeface="Overlock" panose="02000506030000020004" pitchFamily="2" charset="77"/>
            </a:endParaRPr>
          </a:p>
          <a:p>
            <a:pPr>
              <a:lnSpc>
                <a:spcPct val="100000"/>
              </a:lnSpc>
            </a:pPr>
            <a:endParaRPr lang="de-DE" sz="3300" dirty="0">
              <a:latin typeface="Overlock" panose="02000506030000020004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5E21-1370-E358-ACFB-E85AD591F0BA}"/>
              </a:ext>
            </a:extLst>
          </p:cNvPr>
          <p:cNvSpPr/>
          <p:nvPr/>
        </p:nvSpPr>
        <p:spPr>
          <a:xfrm>
            <a:off x="503236" y="527050"/>
            <a:ext cx="1802429" cy="246064"/>
          </a:xfrm>
          <a:prstGeom prst="rect">
            <a:avLst/>
          </a:prstGeom>
          <a:solidFill>
            <a:srgbClr val="D91F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1E727-57AC-BD8B-773D-013F282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7" y="9909729"/>
            <a:ext cx="1785937" cy="569240"/>
          </a:xfrm>
        </p:spPr>
        <p:txBody>
          <a:bodyPr/>
          <a:lstStyle/>
          <a:p>
            <a:r>
              <a:rPr lang="en-GB" dirty="0"/>
              <a:t>Lernort </a:t>
            </a:r>
            <a:r>
              <a:rPr lang="en-GB" dirty="0" smtClean="0"/>
              <a:t>Gartendenkmal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189E8-BC48-F638-24EA-D9E49E837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8</a:t>
            </a:fld>
            <a:endParaRPr lang="en-D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536217" y="1618488"/>
            <a:ext cx="6071972" cy="5330952"/>
          </a:xfrm>
          <a:prstGeom prst="rect">
            <a:avLst/>
          </a:prstGeom>
          <a:solidFill>
            <a:srgbClr val="D91F53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Schüler*innen werden zur Orangerie geführt</a:t>
            </a:r>
          </a:p>
          <a:p>
            <a:pPr algn="l">
              <a:lnSpc>
                <a:spcPct val="100000"/>
              </a:lnSpc>
            </a:pPr>
            <a:endParaRPr lang="de-DE" sz="20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Kurzes Einführungsgespräch (Tabelle auf der folgenden Seite)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Schüler*innen erhalten vorgeladene Tablets und Tasche mit weiteren Materialien</a:t>
            </a:r>
          </a:p>
          <a:p>
            <a:pPr algn="l">
              <a:lnSpc>
                <a:spcPct val="100000"/>
              </a:lnSpc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Müssen im Laufe der Bearbeitung zu Lehrkraft zurückkehren, um Zitrusmodelle zu erkunden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2000" b="1" dirty="0" smtClean="0">
              <a:solidFill>
                <a:prstClr val="white"/>
              </a:solidFill>
              <a:latin typeface="Overlock" panose="02000506030000020004" pitchFamily="2" charset="77"/>
              <a:ea typeface="+mn-ea"/>
              <a:cs typeface="Amatic SC" pitchFamily="2" charset="-79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prstClr val="white"/>
                </a:solidFill>
                <a:latin typeface="Overlock" panose="02000506030000020004" pitchFamily="2" charset="77"/>
                <a:ea typeface="+mn-ea"/>
                <a:cs typeface="Amatic SC" pitchFamily="2" charset="-79"/>
              </a:rPr>
              <a:t>Unter „Hinweise und Tipps“ sind wichtige Informationen zu finden, die die Kinder bei der Bearbeitung unterstützen sollen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sz="105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Amatic SC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CB925C-A827-EA01-3196-4B3D7C55D643}"/>
              </a:ext>
            </a:extLst>
          </p:cNvPr>
          <p:cNvSpPr txBox="1">
            <a:spLocks/>
          </p:cNvSpPr>
          <p:nvPr/>
        </p:nvSpPr>
        <p:spPr>
          <a:xfrm rot="10800000">
            <a:off x="503235" y="6550083"/>
            <a:ext cx="6104954" cy="1683557"/>
          </a:xfrm>
          <a:prstGeom prst="flowChartDocument">
            <a:avLst/>
          </a:prstGeom>
          <a:solidFill>
            <a:schemeClr val="bg1"/>
          </a:solidFill>
        </p:spPr>
        <p:txBody>
          <a:bodyPr vert="horz" lIns="0" tIns="45720" rIns="91440" bIns="45720" rtlCol="0" anchor="t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Overlock" panose="02000506030000020004" pitchFamily="2" charset="77"/>
                <a:cs typeface="Amatic SC" pitchFamily="2" charset="-79"/>
              </a:rPr>
              <a:t> </a:t>
            </a:r>
            <a:endParaRPr lang="de-DE" sz="2000" b="1" dirty="0">
              <a:solidFill>
                <a:srgbClr val="C00000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5952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5330E9-C2DE-EC19-C45C-EC7C0CC7E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982172" cy="569240"/>
          </a:xfrm>
        </p:spPr>
        <p:txBody>
          <a:bodyPr/>
          <a:lstStyle/>
          <a:p>
            <a:r>
              <a:rPr lang="de-DE" dirty="0" smtClean="0"/>
              <a:t>Lernort Gartendenkmal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5D9C1-7140-5E6D-0942-138DA3D0786F}"/>
              </a:ext>
            </a:extLst>
          </p:cNvPr>
          <p:cNvSpPr txBox="1"/>
          <p:nvPr/>
        </p:nvSpPr>
        <p:spPr>
          <a:xfrm>
            <a:off x="1201003" y="1460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33DB4-2DFD-D27C-A9E7-3192F5415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D20B4E-D05D-1342-9033-96884FAEEE54}" type="slidenum">
              <a:rPr lang="en-DE" smtClean="0"/>
              <a:pPr/>
              <a:t>9</a:t>
            </a:fld>
            <a:endParaRPr lang="en-DE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103525"/>
              </p:ext>
            </p:extLst>
          </p:nvPr>
        </p:nvGraphicFramePr>
        <p:xfrm>
          <a:off x="620312" y="51079"/>
          <a:ext cx="6536710" cy="1529280"/>
        </p:xfrm>
        <a:graphic>
          <a:graphicData uri="http://schemas.openxmlformats.org/drawingml/2006/table">
            <a:tbl>
              <a:tblPr firstRow="1" bandRow="1"/>
              <a:tblGrid>
                <a:gridCol w="6536710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742763">
                <a:tc>
                  <a:txBody>
                    <a:bodyPr/>
                    <a:lstStyle/>
                    <a:p>
                      <a:endParaRPr lang="de-DE" sz="20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r>
                        <a:rPr lang="de-DE" sz="32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Einführungsgespräch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endParaRPr lang="de-DE" sz="2000" b="1" noProof="0" dirty="0">
                        <a:solidFill>
                          <a:schemeClr val="bg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49527"/>
              </p:ext>
            </p:extLst>
          </p:nvPr>
        </p:nvGraphicFramePr>
        <p:xfrm>
          <a:off x="503237" y="4839833"/>
          <a:ext cx="6536710" cy="2565600"/>
        </p:xfrm>
        <a:graphic>
          <a:graphicData uri="http://schemas.openxmlformats.org/drawingml/2006/table">
            <a:tbl>
              <a:tblPr firstRow="1" bandRow="1"/>
              <a:tblGrid>
                <a:gridCol w="3260702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  <a:gridCol w="3276008">
                  <a:extLst>
                    <a:ext uri="{9D8B030D-6E8A-4147-A177-3AD203B41FA5}">
                      <a16:colId xmlns:a16="http://schemas.microsoft.com/office/drawing/2014/main" val="2699056497"/>
                    </a:ext>
                  </a:extLst>
                </a:gridCol>
              </a:tblGrid>
              <a:tr h="2515174">
                <a:tc>
                  <a:txBody>
                    <a:bodyPr/>
                    <a:lstStyle/>
                    <a:p>
                      <a:r>
                        <a:rPr lang="de-DE" sz="1400" b="1" kern="1200" noProof="0" dirty="0" smtClean="0">
                          <a:solidFill>
                            <a:srgbClr val="D92353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Material:</a:t>
                      </a:r>
                      <a:r>
                        <a:rPr lang="de-DE" sz="1400" b="1" kern="1200" baseline="0" noProof="0" dirty="0" smtClean="0">
                          <a:solidFill>
                            <a:srgbClr val="D92353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 Abbildung „Atlas“</a:t>
                      </a:r>
                    </a:p>
                    <a:p>
                      <a:endParaRPr lang="de-DE" sz="1400" b="1" kern="1200" baseline="0" noProof="0" dirty="0" smtClean="0">
                        <a:solidFill>
                          <a:schemeClr val="accent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  <a:p>
                      <a:r>
                        <a:rPr lang="de-DE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Arbeitsauftrag: </a:t>
                      </a:r>
                    </a:p>
                    <a:p>
                      <a:r>
                        <a:rPr lang="de-DE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</a:t>
                      </a:r>
                      <a:r>
                        <a:rPr lang="de-DE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Dieses Bild hat man hier in der Orangerie gefunden</a:t>
                      </a:r>
                    </a:p>
                    <a:p>
                      <a:endParaRPr lang="de-DE" sz="1400" b="0" kern="1200" baseline="0" noProof="0" dirty="0" smtClean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  <a:p>
                      <a:r>
                        <a:rPr lang="de-DE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-Gärtner hat digitale Hinweise zur Bedeutung hinterlassen</a:t>
                      </a:r>
                    </a:p>
                    <a:p>
                      <a:endParaRPr lang="de-DE" sz="1400" b="0" kern="1200" baseline="0" noProof="0" dirty="0" smtClean="0">
                        <a:solidFill>
                          <a:schemeClr val="tx1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  <a:p>
                      <a:r>
                        <a:rPr lang="de-DE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Overlock" panose="02000506030000020004"/>
                          <a:ea typeface="Roboto" panose="02000000000000000000" pitchFamily="2" charset="0"/>
                          <a:cs typeface="+mn-cs"/>
                        </a:rPr>
                        <a:t>-Diese müssen entschlüsselt werden</a:t>
                      </a:r>
                      <a:endParaRPr lang="de-DE" sz="1400" b="1" noProof="0" dirty="0">
                        <a:solidFill>
                          <a:schemeClr val="tx1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5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kern="1200" noProof="0" dirty="0" smtClean="0">
                        <a:solidFill>
                          <a:srgbClr val="367499"/>
                        </a:solidFill>
                        <a:effectLst/>
                        <a:latin typeface="Overlock" panose="02000506030000020004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216000" marR="216000" marT="216000" marB="216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8685"/>
                  </a:ext>
                </a:extLst>
              </a:tr>
            </a:tbl>
          </a:graphicData>
        </a:graphic>
      </p:graphicFrame>
      <p:pic>
        <p:nvPicPr>
          <p:cNvPr id="11" name="Grafik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2" t="44306" b="21410"/>
          <a:stretch/>
        </p:blipFill>
        <p:spPr bwMode="auto">
          <a:xfrm>
            <a:off x="2262632" y="1676319"/>
            <a:ext cx="4297786" cy="2752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316714"/>
              </p:ext>
            </p:extLst>
          </p:nvPr>
        </p:nvGraphicFramePr>
        <p:xfrm>
          <a:off x="5225156" y="1248128"/>
          <a:ext cx="1610507" cy="736800"/>
        </p:xfrm>
        <a:graphic>
          <a:graphicData uri="http://schemas.openxmlformats.org/drawingml/2006/table">
            <a:tbl>
              <a:tblPr firstRow="1" bandRow="1"/>
              <a:tblGrid>
                <a:gridCol w="1610507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r>
                        <a:rPr lang="de-DE" sz="2000" b="1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Orangerie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581520"/>
              </p:ext>
            </p:extLst>
          </p:nvPr>
        </p:nvGraphicFramePr>
        <p:xfrm>
          <a:off x="554680" y="3597138"/>
          <a:ext cx="1707952" cy="736800"/>
        </p:xfrm>
        <a:graphic>
          <a:graphicData uri="http://schemas.openxmlformats.org/drawingml/2006/table">
            <a:tbl>
              <a:tblPr firstRow="1" bandRow="1"/>
              <a:tblGrid>
                <a:gridCol w="1707952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r>
                        <a:rPr lang="de-DE" sz="2000" b="1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Große</a:t>
                      </a:r>
                      <a:r>
                        <a:rPr lang="de-DE" sz="20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Zedern</a:t>
                      </a:r>
                      <a:endParaRPr lang="de-DE" sz="32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cxnSp>
        <p:nvCxnSpPr>
          <p:cNvPr id="17" name="Gerade Verbindung mit Pfeil 16"/>
          <p:cNvCxnSpPr/>
          <p:nvPr/>
        </p:nvCxnSpPr>
        <p:spPr>
          <a:xfrm flipV="1">
            <a:off x="2262632" y="3218689"/>
            <a:ext cx="1525451" cy="7121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4837636" y="1796136"/>
            <a:ext cx="731060" cy="4330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2551737" y="5185943"/>
            <a:ext cx="1981455" cy="358468"/>
          </a:xfrm>
          <a:prstGeom prst="straightConnector1">
            <a:avLst/>
          </a:prstGeom>
          <a:ln w="38100">
            <a:solidFill>
              <a:srgbClr val="D91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193" y="5091219"/>
            <a:ext cx="1550686" cy="2192350"/>
          </a:xfrm>
          <a:prstGeom prst="rect">
            <a:avLst/>
          </a:prstGeom>
        </p:spPr>
      </p:pic>
      <p:cxnSp>
        <p:nvCxnSpPr>
          <p:cNvPr id="21" name="Gerade Verbindung mit Pfeil 20"/>
          <p:cNvCxnSpPr/>
          <p:nvPr/>
        </p:nvCxnSpPr>
        <p:spPr>
          <a:xfrm flipH="1" flipV="1">
            <a:off x="4617106" y="2707351"/>
            <a:ext cx="860150" cy="3911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02" y="2749835"/>
            <a:ext cx="909426" cy="1244297"/>
          </a:xfrm>
          <a:prstGeom prst="rect">
            <a:avLst/>
          </a:prstGeom>
        </p:spPr>
      </p:pic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29530"/>
              </p:ext>
            </p:extLst>
          </p:nvPr>
        </p:nvGraphicFramePr>
        <p:xfrm>
          <a:off x="4921647" y="3999303"/>
          <a:ext cx="2324463" cy="858720"/>
        </p:xfrm>
        <a:graphic>
          <a:graphicData uri="http://schemas.openxmlformats.org/drawingml/2006/table">
            <a:tbl>
              <a:tblPr firstRow="1" bandRow="1"/>
              <a:tblGrid>
                <a:gridCol w="2324463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564353">
                <a:tc>
                  <a:txBody>
                    <a:bodyPr/>
                    <a:lstStyle/>
                    <a:p>
                      <a:pPr algn="l"/>
                      <a:r>
                        <a:rPr lang="de-DE" sz="1400" b="1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Arbeitsblatt mit QR-Code</a:t>
                      </a:r>
                      <a:r>
                        <a:rPr lang="de-DE" sz="1400" b="1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hier platzieren</a:t>
                      </a:r>
                      <a:endParaRPr lang="de-DE" sz="20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DABA12EF-DBE1-9654-8229-582DE51D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835836"/>
              </p:ext>
            </p:extLst>
          </p:nvPr>
        </p:nvGraphicFramePr>
        <p:xfrm>
          <a:off x="461930" y="8030101"/>
          <a:ext cx="6619323" cy="1803600"/>
        </p:xfrm>
        <a:graphic>
          <a:graphicData uri="http://schemas.openxmlformats.org/drawingml/2006/table">
            <a:tbl>
              <a:tblPr firstRow="1" bandRow="1"/>
              <a:tblGrid>
                <a:gridCol w="6619323">
                  <a:extLst>
                    <a:ext uri="{9D8B030D-6E8A-4147-A177-3AD203B41FA5}">
                      <a16:colId xmlns:a16="http://schemas.microsoft.com/office/drawing/2014/main" val="686230369"/>
                    </a:ext>
                  </a:extLst>
                </a:gridCol>
              </a:tblGrid>
              <a:tr h="66645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Bei der hierauf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 folgende Bearbeitung des </a:t>
                      </a:r>
                      <a:r>
                        <a:rPr lang="de-DE" sz="1800" b="0" baseline="0" noProof="0" dirty="0" err="1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Actionbound</a:t>
                      </a: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-Trails können die Schüler*innen eigenständig vorgehen.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sz="1800" b="0" baseline="0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 baseline="0" noProof="0" dirty="0" smtClean="0">
                          <a:solidFill>
                            <a:srgbClr val="D91F53"/>
                          </a:solidFill>
                          <a:latin typeface="Overlock" panose="02000506030000020004"/>
                          <a:ea typeface="Roboto" panose="02000000000000000000" pitchFamily="2" charset="0"/>
                        </a:rPr>
                        <a:t>Ergänzende Hinweise zur Unterstützung finden sich auf der folgenden Seite. </a:t>
                      </a:r>
                      <a:endParaRPr lang="de-DE" sz="1800" b="1" noProof="0" dirty="0" smtClean="0">
                        <a:solidFill>
                          <a:srgbClr val="D91F53"/>
                        </a:solidFill>
                        <a:latin typeface="Overlock" panose="02000506030000020004"/>
                        <a:ea typeface="Roboto" panose="02000000000000000000" pitchFamily="2" charset="0"/>
                      </a:endParaRPr>
                    </a:p>
                  </a:txBody>
                  <a:tcPr marL="216000" marR="216000" marT="216000" marB="21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389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897</Words>
  <Application>Microsoft Office PowerPoint</Application>
  <PresentationFormat>Benutzerdefiniert</PresentationFormat>
  <Paragraphs>199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8" baseType="lpstr">
      <vt:lpstr>Amatic SC</vt:lpstr>
      <vt:lpstr>Arial</vt:lpstr>
      <vt:lpstr>Calibri</vt:lpstr>
      <vt:lpstr>Diwan Kufi</vt:lpstr>
      <vt:lpstr>Overlock</vt:lpstr>
      <vt:lpstr>Roboto</vt:lpstr>
      <vt:lpstr>Roboto Medium</vt:lpstr>
      <vt:lpstr>Roboto Slab Thin</vt:lpstr>
      <vt:lpstr>Wingdings</vt:lpstr>
      <vt:lpstr>Office Theme</vt:lpstr>
      <vt:lpstr>Orangerie Kurzfassung: Actionbound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Infoblatt</dc:title>
  <dc:subject/>
  <dc:creator>Sara Abtahi</dc:creator>
  <cp:keywords/>
  <dc:description/>
  <cp:lastModifiedBy>Hiwi-Didaktik</cp:lastModifiedBy>
  <cp:revision>135</cp:revision>
  <cp:lastPrinted>2024-10-24T11:36:51Z</cp:lastPrinted>
  <dcterms:created xsi:type="dcterms:W3CDTF">2023-11-15T19:04:16Z</dcterms:created>
  <dcterms:modified xsi:type="dcterms:W3CDTF">2024-11-01T14:00:41Z</dcterms:modified>
  <cp:category/>
</cp:coreProperties>
</file>