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8"/>
  </p:notesMasterIdLst>
  <p:handoutMasterIdLst>
    <p:handoutMasterId r:id="rId19"/>
  </p:handoutMasterIdLst>
  <p:sldIdLst>
    <p:sldId id="266" r:id="rId2"/>
    <p:sldId id="267" r:id="rId3"/>
    <p:sldId id="268" r:id="rId4"/>
    <p:sldId id="274" r:id="rId5"/>
    <p:sldId id="265" r:id="rId6"/>
    <p:sldId id="270" r:id="rId7"/>
    <p:sldId id="271" r:id="rId8"/>
    <p:sldId id="272" r:id="rId9"/>
    <p:sldId id="273" r:id="rId10"/>
    <p:sldId id="275" r:id="rId11"/>
    <p:sldId id="276" r:id="rId12"/>
    <p:sldId id="277" r:id="rId13"/>
    <p:sldId id="278" r:id="rId14"/>
    <p:sldId id="279" r:id="rId15"/>
    <p:sldId id="280" r:id="rId16"/>
    <p:sldId id="269" r:id="rId17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3" userDrawn="1">
          <p15:clr>
            <a:srgbClr val="A4A3A4"/>
          </p15:clr>
        </p15:guide>
        <p15:guide id="2" pos="317" userDrawn="1">
          <p15:clr>
            <a:srgbClr val="A4A3A4"/>
          </p15:clr>
        </p15:guide>
        <p15:guide id="3" pos="4445" userDrawn="1">
          <p15:clr>
            <a:srgbClr val="A4A3A4"/>
          </p15:clr>
        </p15:guide>
        <p15:guide id="4" orient="horz" pos="487" userDrawn="1">
          <p15:clr>
            <a:srgbClr val="A4A3A4"/>
          </p15:clr>
        </p15:guide>
        <p15:guide id="5" orient="horz" pos="6202" userDrawn="1">
          <p15:clr>
            <a:srgbClr val="A4A3A4"/>
          </p15:clr>
        </p15:guide>
        <p15:guide id="6" pos="23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Robles" initials="iR" lastIdx="1" clrIdx="0">
    <p:extLst>
      <p:ext uri="{19B8F6BF-5375-455C-9EA6-DF929625EA0E}">
        <p15:presenceInfo xmlns:p15="http://schemas.microsoft.com/office/powerpoint/2012/main" userId="0ed2b21f27ea23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7499"/>
    <a:srgbClr val="D91F53"/>
    <a:srgbClr val="8EC549"/>
    <a:srgbClr val="B9D137"/>
    <a:srgbClr val="02AB9F"/>
    <a:srgbClr val="F2F3F3"/>
    <a:srgbClr val="ED2F62"/>
    <a:srgbClr val="2A6584"/>
    <a:srgbClr val="D92353"/>
    <a:srgbClr val="01A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09"/>
    <p:restoredTop sz="96860"/>
  </p:normalViewPr>
  <p:slideViewPr>
    <p:cSldViewPr snapToGrid="0">
      <p:cViewPr varScale="1">
        <p:scale>
          <a:sx n="44" d="100"/>
          <a:sy n="44" d="100"/>
        </p:scale>
        <p:origin x="1936" y="32"/>
      </p:cViewPr>
      <p:guideLst>
        <p:guide orient="horz" pos="533"/>
        <p:guide pos="317"/>
        <p:guide pos="4445"/>
        <p:guide orient="horz" pos="487"/>
        <p:guide orient="horz" pos="6202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B8F166-42BB-7573-443F-E3BEC393D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D3E14-7180-8253-282B-70B47861AC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A6E0-F225-8744-980F-8059D4F30A81}" type="datetimeFigureOut">
              <a:rPr lang="en-DE" smtClean="0"/>
              <a:t>11/01/2024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8D0BF-E04B-A471-B631-0AA83684FB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E3CCE-7434-E365-A06B-A6BD0CA38E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F781C-54E7-F740-B5AD-50E15DE27B85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878352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AD8FC-3C41-B24F-80B6-849222E8D8E4}" type="datetimeFigureOut">
              <a:rPr lang="en-DE" smtClean="0"/>
              <a:t>11/01/2024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641D5-EF80-3B42-A6D8-3FFA70A517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2946380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206815C-04CC-726A-012D-A3E290C5D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6800" rIns="0" bIns="45720" rtlCol="0" anchor="ctr"/>
          <a:lstStyle>
            <a:lvl1pPr algn="r">
              <a:defRPr sz="1400" b="1">
                <a:solidFill>
                  <a:srgbClr val="D91F53"/>
                </a:solidFill>
              </a:defRPr>
            </a:lvl1pPr>
          </a:lstStyle>
          <a:p>
            <a:fld id="{E4D20B4E-D05D-1342-9033-96884FAEEE54}" type="slidenum">
              <a:rPr lang="en-DE" smtClean="0"/>
              <a:pPr/>
              <a:t>‹Nr.›</a:t>
            </a:fld>
            <a:endParaRPr lang="en-D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F5685E-168B-6E95-1F37-FB3376F6E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544742" cy="56924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rgbClr val="D91F53"/>
                </a:solidFill>
                <a:latin typeface="Overlock" panose="02000506030000020004" pitchFamily="2" charset="77"/>
              </a:defRPr>
            </a:lvl1pPr>
          </a:lstStyle>
          <a:p>
            <a:r>
              <a:rPr lang="en-GB" dirty="0"/>
              <a:t>Lernort Garten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02732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3FFCC55-3B11-A4D2-8A78-EF4A88649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6800" rIns="0" bIns="45720" rtlCol="0" anchor="ctr"/>
          <a:lstStyle>
            <a:lvl1pPr algn="r">
              <a:defRPr sz="1400" b="1">
                <a:solidFill>
                  <a:srgbClr val="D91F53"/>
                </a:solidFill>
              </a:defRPr>
            </a:lvl1pPr>
          </a:lstStyle>
          <a:p>
            <a:fld id="{E4D20B4E-D05D-1342-9033-96884FAEEE54}" type="slidenum">
              <a:rPr lang="en-DE" smtClean="0"/>
              <a:pPr/>
              <a:t>‹Nr.›</a:t>
            </a:fld>
            <a:endParaRPr lang="en-D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F7B1DA-8049-EB45-FC68-9D826E0B1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544742" cy="56924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rgbClr val="D91F53"/>
                </a:solidFill>
                <a:latin typeface="Overlock" panose="02000506030000020004" pitchFamily="2" charset="77"/>
              </a:defRPr>
            </a:lvl1pPr>
          </a:lstStyle>
          <a:p>
            <a:r>
              <a:rPr lang="en-GB" dirty="0"/>
              <a:t>Lernort Garten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8798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67" userDrawn="1">
          <p15:clr>
            <a:srgbClr val="F26B43"/>
          </p15:clr>
        </p15:guide>
        <p15:guide id="2" pos="23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03F53-CDDF-F4CE-3006-FAC4C0FD8FF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3238" y="862072"/>
            <a:ext cx="6553200" cy="4483834"/>
          </a:xfrm>
          <a:prstGeom prst="rect">
            <a:avLst/>
          </a:prstGeom>
          <a:noFill/>
          <a:ln>
            <a:noFill/>
          </a:ln>
        </p:spPr>
        <p:txBody>
          <a:bodyPr lIns="360000" tIns="360000" rIns="360000" bIns="0" anchor="ctr">
            <a:noAutofit/>
          </a:bodyPr>
          <a:lstStyle/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Obst im historischen Garten</a:t>
            </a:r>
            <a:r>
              <a:rPr lang="de-DE" sz="20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20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36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36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28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Kurzfassung: Actionbound </a:t>
            </a:r>
            <a:r>
              <a:rPr lang="de-DE" sz="54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54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28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28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3300" dirty="0">
                <a:effectLst/>
                <a:latin typeface="Overlock" panose="02000506030000020004" pitchFamily="2" charset="77"/>
              </a:rPr>
              <a:t/>
            </a:r>
            <a:br>
              <a:rPr lang="de-DE" sz="3300" dirty="0">
                <a:effectLst/>
                <a:latin typeface="Overlock" panose="02000506030000020004" pitchFamily="2" charset="77"/>
              </a:rPr>
            </a:br>
            <a:endParaRPr lang="de-DE" sz="3300" dirty="0">
              <a:latin typeface="Overlock" panose="02000506030000020004" pitchFamily="2" charset="7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743851" y="7934484"/>
            <a:ext cx="6071972" cy="1685099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1200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Herrschaftlicher Obstgarten Schoss Bad Homburg SG, Alexander Paul Englert</a:t>
            </a:r>
            <a:endParaRPr lang="de-DE" sz="7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71" y="5758656"/>
            <a:ext cx="4526151" cy="3018377"/>
          </a:xfrm>
          <a:prstGeom prst="rect">
            <a:avLst/>
          </a:prstGeom>
        </p:spPr>
      </p:pic>
      <p:pic>
        <p:nvPicPr>
          <p:cNvPr id="14" name="Picture 23">
            <a:extLst>
              <a:ext uri="{FF2B5EF4-FFF2-40B4-BE49-F238E27FC236}">
                <a16:creationId xmlns:a16="http://schemas.microsoft.com/office/drawing/2014/main" id="{22B67690-6402-C288-472F-87102AD7C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003" y="7641647"/>
            <a:ext cx="969231" cy="1135386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21DC46C1-1391-B49F-38ED-53A6C083D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08" y="7839803"/>
            <a:ext cx="973241" cy="114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37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10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419307" y="3156671"/>
            <a:ext cx="6190708" cy="2407514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800" b="1" i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Variante II</a:t>
            </a:r>
          </a:p>
          <a:p>
            <a:pPr>
              <a:lnSpc>
                <a:spcPct val="100000"/>
              </a:lnSpc>
            </a:pPr>
            <a:endParaRPr lang="de-DE" sz="28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28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Klostergarten Seligenstadt</a:t>
            </a:r>
            <a:endParaRPr lang="de-DE" sz="12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49BFC-7838-167B-0B62-1D68A3C0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164" y="734010"/>
            <a:ext cx="5050462" cy="20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3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503236" y="886841"/>
            <a:ext cx="6536711" cy="2486435"/>
          </a:xfrm>
          <a:prstGeom prst="rect">
            <a:avLst/>
          </a:prstGeom>
          <a:noFill/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6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>Benötigtes Material </a:t>
            </a:r>
          </a:p>
          <a:p>
            <a:pPr>
              <a:lnSpc>
                <a:spcPct val="100000"/>
              </a:lnSpc>
            </a:pPr>
            <a:endParaRPr lang="en-GB" sz="3600" b="1" dirty="0">
              <a:solidFill>
                <a:srgbClr val="D91F53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en-GB" sz="3300" dirty="0">
                <a:latin typeface="Overlock" panose="02000506030000020004" pitchFamily="2" charset="77"/>
              </a:rPr>
              <a:t/>
            </a:r>
            <a:br>
              <a:rPr lang="en-GB" sz="3300" dirty="0">
                <a:latin typeface="Overlock" panose="02000506030000020004" pitchFamily="2" charset="77"/>
              </a:rPr>
            </a:br>
            <a:endParaRPr lang="en-GB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en-DE" sz="3300" dirty="0">
              <a:latin typeface="Overlock" panose="02000506030000020004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46359" y="4600319"/>
            <a:ext cx="6821241" cy="536838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Jeweils 2 bis 3 Schüler*innen bilden eine Gruppe. Jede Gruppe erhält: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Ein Tablet mit dem vorgeladenen </a:t>
            </a:r>
            <a:r>
              <a:rPr lang="de-DE" sz="16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Actionbound-Trail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„Obst im Schlosspark“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(Anleitung auf der folgenden Seite)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Eine vorbereitete Tasche mit  je einer Esskastanie (Marone)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Ein Klemmbrett mit einem vorbereiteten </a:t>
            </a:r>
            <a:r>
              <a:rPr lang="de-DE" sz="1600" dirty="0" smtClean="0">
                <a:solidFill>
                  <a:srgbClr val="367499"/>
                </a:solidFill>
                <a:latin typeface="Overlock" panose="02000506030000020004"/>
                <a:ea typeface="Roboto Slab Thin" pitchFamily="2" charset="0"/>
                <a:cs typeface="Diwan Kufi" pitchFamily="2" charset="-78"/>
              </a:rPr>
              <a:t>Rätsel-Text 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und </a:t>
            </a:r>
            <a:r>
              <a:rPr lang="de-DE" sz="1600" dirty="0" smtClean="0">
                <a:solidFill>
                  <a:srgbClr val="367499"/>
                </a:solidFill>
                <a:latin typeface="Overlock" panose="02000506030000020004"/>
                <a:ea typeface="Roboto Slab Thin" pitchFamily="2" charset="0"/>
                <a:cs typeface="Diwan Kufi" pitchFamily="2" charset="-78"/>
              </a:rPr>
              <a:t>Arbeitsblatt 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zum Entschlüsseln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/>
            </a:r>
            <a:b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</a:br>
            <a:endParaRPr lang="de-DE" sz="2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11</a:t>
            </a:fld>
            <a:endParaRPr lang="en-D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794047" y="1856231"/>
            <a:ext cx="6071972" cy="2210375"/>
          </a:xfrm>
          <a:prstGeom prst="rect">
            <a:avLst/>
          </a:prstGeom>
          <a:solidFill>
            <a:srgbClr val="D91F53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Achtung: Für diese Station wird ein vorgeladener Actionbound-Trail benötigt.  Hierzu können Sie entweder einen privaten Hotspot nutzen oder auf das Hessen WLAN zurückgreifen, das im Eingangsbereich des Schlosses verfügbar ist.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06" y="8514295"/>
            <a:ext cx="2093516" cy="1194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161" y="8448547"/>
            <a:ext cx="1808640" cy="12600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Gerade Verbindung mit Pfeil 11"/>
          <p:cNvCxnSpPr/>
          <p:nvPr/>
        </p:nvCxnSpPr>
        <p:spPr>
          <a:xfrm flipH="1">
            <a:off x="2606947" y="7510946"/>
            <a:ext cx="1223086" cy="9376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5232400" y="7510106"/>
            <a:ext cx="228600" cy="8030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911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92079" y="986692"/>
            <a:ext cx="6536709" cy="536838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So wird der Actionbound-Trail vorgeladen: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/>
            </a:r>
            <a:b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</a:br>
            <a:endParaRPr lang="de-DE" sz="2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12</a:t>
            </a:fld>
            <a:endParaRPr lang="en-DE" dirty="0"/>
          </a:p>
        </p:txBody>
      </p:sp>
      <p:pic>
        <p:nvPicPr>
          <p:cNvPr id="15" name="Picture 23">
            <a:extLst>
              <a:ext uri="{FF2B5EF4-FFF2-40B4-BE49-F238E27FC236}">
                <a16:creationId xmlns:a16="http://schemas.microsoft.com/office/drawing/2014/main" id="{22B67690-6402-C288-472F-87102AD7C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758" y="8686799"/>
            <a:ext cx="1116189" cy="1307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C46C1-1391-B49F-38ED-53A6C083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928" y="8573072"/>
            <a:ext cx="1213274" cy="1421264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H="1">
            <a:off x="3099816" y="5047428"/>
            <a:ext cx="191820" cy="11551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519727" y="1668722"/>
            <a:ext cx="5543818" cy="1175382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Tablet oder Handy mit Internet-Hotspot oder WLAN verbinden.</a:t>
            </a: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1788068" y="2760548"/>
            <a:ext cx="5543818" cy="1316736"/>
          </a:xfrm>
          <a:prstGeom prst="rect">
            <a:avLst/>
          </a:prstGeom>
          <a:solidFill>
            <a:srgbClr val="8EC549"/>
          </a:solidFill>
          <a:ln w="3810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App </a:t>
            </a:r>
            <a:r>
              <a:rPr lang="de-DE" sz="24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Actionbound öffnen, CODE SCANNEN </a:t>
            </a: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auswählen.</a:t>
            </a: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92079" y="4007823"/>
            <a:ext cx="5543818" cy="1395889"/>
          </a:xfrm>
          <a:prstGeom prst="rect">
            <a:avLst/>
          </a:prstGeom>
          <a:solidFill>
            <a:srgbClr val="8EC549"/>
          </a:solidFill>
          <a:ln w="3810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Unten </a:t>
            </a:r>
            <a:r>
              <a:rPr lang="de-DE" sz="24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abgedruckten Code einscannen und Dateien </a:t>
            </a: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herunterladen.</a:t>
            </a:r>
            <a:endParaRPr lang="de-DE" sz="24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1026" name="Picture 2" descr="https://de.actionbound.com/bound/orhgsummm/q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38" y="6226704"/>
            <a:ext cx="3292200" cy="32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409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92079" y="986692"/>
            <a:ext cx="6536709" cy="687460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Die Lehrkraft hält außerdem folgendes Material bereit:</a:t>
            </a:r>
            <a:endParaRPr lang="de-DE" sz="1600" dirty="0">
              <a:solidFill>
                <a:prstClr val="black"/>
              </a:solidFill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Gläser mit Linsen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Boxen mit vorbereiteten Apfelstücken 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Arbeitsblatt mit QR-Code </a:t>
            </a: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13</a:t>
            </a:fld>
            <a:endParaRPr lang="en-DE" dirty="0"/>
          </a:p>
        </p:txBody>
      </p:sp>
      <p:pic>
        <p:nvPicPr>
          <p:cNvPr id="15" name="Picture 23">
            <a:extLst>
              <a:ext uri="{FF2B5EF4-FFF2-40B4-BE49-F238E27FC236}">
                <a16:creationId xmlns:a16="http://schemas.microsoft.com/office/drawing/2014/main" id="{22B67690-6402-C288-472F-87102AD7C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50" y="4195900"/>
            <a:ext cx="826103" cy="967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C46C1-1391-B49F-38ED-53A6C083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748" y="4324467"/>
            <a:ext cx="868132" cy="101695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735" y="5622209"/>
            <a:ext cx="2776765" cy="387783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037" y="1538889"/>
            <a:ext cx="2504791" cy="25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30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503236" y="886841"/>
            <a:ext cx="6536711" cy="2486435"/>
          </a:xfrm>
          <a:prstGeom prst="rect">
            <a:avLst/>
          </a:prstGeom>
          <a:noFill/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6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>Durchführung im Park</a:t>
            </a:r>
          </a:p>
          <a:p>
            <a:pPr>
              <a:lnSpc>
                <a:spcPct val="100000"/>
              </a:lnSpc>
            </a:pPr>
            <a:endParaRPr lang="de-DE" sz="3600" b="1" dirty="0" smtClean="0">
              <a:solidFill>
                <a:srgbClr val="D91F53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3300" dirty="0" smtClean="0">
                <a:latin typeface="Overlock" panose="02000506030000020004" pitchFamily="2" charset="77"/>
              </a:rPr>
              <a:t/>
            </a:r>
            <a:br>
              <a:rPr lang="de-DE" sz="3300" dirty="0" smtClean="0">
                <a:latin typeface="Overlock" panose="02000506030000020004" pitchFamily="2" charset="77"/>
              </a:rPr>
            </a:b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>
              <a:latin typeface="Overlock" panose="02000506030000020004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14</a:t>
            </a:fld>
            <a:endParaRPr lang="en-D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594676" y="1792224"/>
            <a:ext cx="6071972" cy="6126480"/>
          </a:xfrm>
          <a:prstGeom prst="rect">
            <a:avLst/>
          </a:prstGeom>
          <a:solidFill>
            <a:srgbClr val="D91F53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Schüler*innen  werden in die Mitte des Obstgartens geführt.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Erhalten vorgeladene Tablets, Klemmbretter mit Arbeitsblättern und Tasche mit weiteren Materialien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Bearbeiten die gestellten Aufgaben eigenständig  und entschlüsseln dabei den Text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Müssen im Laufe der Bearbeitung zu Lehrkraft zurückkehren, um Äpfel zu verkosten und QR-Code einzuscannen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cs typeface="Amatic SC" pitchFamily="2" charset="-79"/>
              </a:rPr>
              <a:t>Unter „Hinweise und Tipps“ sind wichtige Informationen zu finden, die die Kinder bei der Bearbeitung unterstützen sollen.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 rot="10800000">
            <a:off x="594676" y="7230659"/>
            <a:ext cx="6104954" cy="1683557"/>
          </a:xfrm>
          <a:prstGeom prst="flowChartDocument">
            <a:avLst/>
          </a:prstGeom>
          <a:solidFill>
            <a:schemeClr val="bg1"/>
          </a:solidFill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4383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5330E9-C2DE-EC19-C45C-EC7C0CC7E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982172" cy="569240"/>
          </a:xfrm>
        </p:spPr>
        <p:txBody>
          <a:bodyPr/>
          <a:lstStyle/>
          <a:p>
            <a:r>
              <a:rPr lang="de-DE" dirty="0" smtClean="0"/>
              <a:t>Lernort Gartendenkmal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5D9C1-7140-5E6D-0942-138DA3D0786F}"/>
              </a:ext>
            </a:extLst>
          </p:cNvPr>
          <p:cNvSpPr txBox="1"/>
          <p:nvPr/>
        </p:nvSpPr>
        <p:spPr>
          <a:xfrm>
            <a:off x="1201003" y="1460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33DB4-2DFD-D27C-A9E7-3192F5415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15</a:t>
            </a:fld>
            <a:endParaRPr lang="en-DE" dirty="0"/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312" y="51079"/>
          <a:ext cx="6536710" cy="1529280"/>
        </p:xfrm>
        <a:graphic>
          <a:graphicData uri="http://schemas.openxmlformats.org/drawingml/2006/table">
            <a:tbl>
              <a:tblPr firstRow="1" bandRow="1"/>
              <a:tblGrid>
                <a:gridCol w="6536710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742763">
                <a:tc>
                  <a:txBody>
                    <a:bodyPr/>
                    <a:lstStyle/>
                    <a:p>
                      <a:endParaRPr lang="de-DE" sz="2000" b="1" baseline="0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r>
                        <a:rPr lang="de-DE" sz="32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Hinweise und Tipps</a:t>
                      </a:r>
                      <a:endParaRPr lang="de-DE" sz="32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endParaRPr lang="de-DE" sz="2000" b="1" noProof="0" dirty="0">
                        <a:solidFill>
                          <a:schemeClr val="bg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0624" y="1741904"/>
          <a:ext cx="6619323" cy="980640"/>
        </p:xfrm>
        <a:graphic>
          <a:graphicData uri="http://schemas.openxmlformats.org/drawingml/2006/table">
            <a:tbl>
              <a:tblPr firstRow="1" bandRow="1"/>
              <a:tblGrid>
                <a:gridCol w="6619323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Der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Lückentext wird Stück für Stück entschlüsselt. Bereits gelöste Wörter werden dabei immer wieder angezeigt.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cxnSp>
        <p:nvCxnSpPr>
          <p:cNvPr id="19" name="Gerade Verbindung mit Pfeil 18"/>
          <p:cNvCxnSpPr/>
          <p:nvPr/>
        </p:nvCxnSpPr>
        <p:spPr>
          <a:xfrm>
            <a:off x="4754880" y="2593506"/>
            <a:ext cx="872191" cy="580239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115103"/>
              </p:ext>
            </p:extLst>
          </p:nvPr>
        </p:nvGraphicFramePr>
        <p:xfrm>
          <a:off x="545069" y="4392412"/>
          <a:ext cx="5865824" cy="980640"/>
        </p:xfrm>
        <a:graphic>
          <a:graphicData uri="http://schemas.openxmlformats.org/drawingml/2006/table">
            <a:tbl>
              <a:tblPr firstRow="1" bandRow="1"/>
              <a:tblGrid>
                <a:gridCol w="5865824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Ggf.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müssen die Kinder gebeten werden, weit in den Garten hineinzulaufen.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095895"/>
              </p:ext>
            </p:extLst>
          </p:nvPr>
        </p:nvGraphicFramePr>
        <p:xfrm>
          <a:off x="178289" y="5857471"/>
          <a:ext cx="5160731" cy="1254960"/>
        </p:xfrm>
        <a:graphic>
          <a:graphicData uri="http://schemas.openxmlformats.org/drawingml/2006/table">
            <a:tbl>
              <a:tblPr firstRow="1" bandRow="1"/>
              <a:tblGrid>
                <a:gridCol w="5160731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Ggf.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müssen Sie gebeten werden , wieder zur Lehrkraft zurückzukehren, um den QR-Code einzuscannen.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725" y="3221800"/>
            <a:ext cx="2093516" cy="119432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7616" y="8178532"/>
          <a:ext cx="5160731" cy="980640"/>
        </p:xfrm>
        <a:graphic>
          <a:graphicData uri="http://schemas.openxmlformats.org/drawingml/2006/table">
            <a:tbl>
              <a:tblPr firstRow="1" bandRow="1"/>
              <a:tblGrid>
                <a:gridCol w="5160731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1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Achtung:</a:t>
                      </a:r>
                      <a:r>
                        <a:rPr lang="de-DE" sz="18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Nach der Auflösung des Textes folgen noch zwei Fragen bis zum Ende des </a:t>
                      </a:r>
                      <a:r>
                        <a:rPr lang="de-DE" sz="1800" b="0" baseline="0" noProof="0" dirty="0" err="1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Bounds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.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975" y="5972184"/>
            <a:ext cx="1376890" cy="1922867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>
          <a:xfrm>
            <a:off x="3906447" y="6752800"/>
            <a:ext cx="1176265" cy="359631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721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81BE3201-721A-BF5A-2034-C578EA211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28" y="9016158"/>
            <a:ext cx="1153087" cy="829516"/>
          </a:xfrm>
          <a:prstGeom prst="rect">
            <a:avLst/>
          </a:prstGeom>
        </p:spPr>
      </p:pic>
      <p:pic>
        <p:nvPicPr>
          <p:cNvPr id="13" name="Picture 12" descr="A blue and green logo&#10;&#10;Description automatically generated">
            <a:extLst>
              <a:ext uri="{FF2B5EF4-FFF2-40B4-BE49-F238E27FC236}">
                <a16:creationId xmlns:a16="http://schemas.microsoft.com/office/drawing/2014/main" id="{9A8D4649-34AB-DCFA-CB5C-077D26CF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546" y="8880396"/>
            <a:ext cx="978501" cy="978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9A19DE-4848-4FA2-5F0B-7FD162977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746" y="9172307"/>
            <a:ext cx="2122757" cy="686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D1C288-DE76-DC8B-5DD0-301B9A05C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38" y="846139"/>
            <a:ext cx="6540500" cy="5499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4FC0E4-BBB8-1ADF-A14A-105638A8A8DC}"/>
              </a:ext>
            </a:extLst>
          </p:cNvPr>
          <p:cNvSpPr txBox="1"/>
          <p:nvPr/>
        </p:nvSpPr>
        <p:spPr>
          <a:xfrm>
            <a:off x="496888" y="6768685"/>
            <a:ext cx="2368232" cy="1708160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de-DE" sz="1050" b="1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Didaktik der Biowissenschaften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Goethe-Universität Frankfurt</a:t>
            </a:r>
            <a:b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</a:br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Biologicum, Campus Riedberg</a:t>
            </a: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Max-von-Laue-Straße 13</a:t>
            </a: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60438 Frankfurt am Main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Tel: +49 69 798-42270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endParaRPr lang="de-DE" sz="1050" dirty="0">
              <a:latin typeface="Overlock" panose="02000506030000020004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224FC0E4-BBB8-1ADF-A14A-105638A8A8DC}"/>
              </a:ext>
            </a:extLst>
          </p:cNvPr>
          <p:cNvSpPr txBox="1"/>
          <p:nvPr/>
        </p:nvSpPr>
        <p:spPr>
          <a:xfrm>
            <a:off x="2898498" y="6768685"/>
            <a:ext cx="2368232" cy="1708160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de-DE" sz="1050" b="1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Schlösser und Gärten Hessen</a:t>
            </a:r>
          </a:p>
          <a:p>
            <a:endParaRPr lang="de-DE" sz="1050" b="1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Schloss </a:t>
            </a: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61348 Bad Homburg vor der Höhe</a:t>
            </a: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info@schloesser.hessen.de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Tel.: +49 (0)6172 9262-0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endParaRPr lang="de-DE" sz="1050" dirty="0">
              <a:latin typeface="Overlock" panose="02000506030000020004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224FC0E4-BBB8-1ADF-A14A-105638A8A8DC}"/>
              </a:ext>
            </a:extLst>
          </p:cNvPr>
          <p:cNvSpPr txBox="1"/>
          <p:nvPr/>
        </p:nvSpPr>
        <p:spPr>
          <a:xfrm>
            <a:off x="5072430" y="6768685"/>
            <a:ext cx="2368232" cy="1061829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de-DE" sz="1050" b="1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Projekthomepage</a:t>
            </a:r>
          </a:p>
          <a:p>
            <a:endParaRPr lang="de-DE" sz="1050" b="1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www.schloesser-hessen.de/de/projekt-lernort-gartendenkmal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endParaRPr lang="de-DE" sz="1050" dirty="0">
              <a:latin typeface="Overlock" panose="02000506030000020004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4503" y="7671608"/>
            <a:ext cx="854368" cy="8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7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972985" y="1063522"/>
            <a:ext cx="5832475" cy="1385601"/>
          </a:xfrm>
          <a:prstGeom prst="rect">
            <a:avLst/>
          </a:prstGeom>
          <a:noFill/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600" b="1" dirty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Inhalt</a:t>
            </a:r>
            <a:endParaRPr lang="de-DE" sz="3300" dirty="0">
              <a:solidFill>
                <a:srgbClr val="C00000"/>
              </a:solidFill>
              <a:latin typeface="Overlock" panose="02000506030000020004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 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2</a:t>
            </a:fld>
            <a:endParaRPr lang="en-DE" dirty="0">
              <a:solidFill>
                <a:schemeClr val="bg1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25825DB-0B60-97E4-8059-2E0AF33F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133" y="7465946"/>
            <a:ext cx="1048700" cy="15439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944495" y="1820377"/>
            <a:ext cx="5832475" cy="3574583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Ziele </a:t>
            </a: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der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Station…………………………………………………..……3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 </a:t>
            </a: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Variante I: Schlosspark Bad Homburg..............................4-9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2000" b="1" dirty="0" smtClean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  <a:ea typeface="+mn-ea"/>
                <a:cs typeface="+mn-cs"/>
              </a:rPr>
              <a:t>  </a:t>
            </a: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</a:rPr>
              <a:t>Variante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II: Klostergarten Seligenstadt.........................10-15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0903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7FE3E-D9E1-B58C-8CCC-7C0BF821CCA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0869" y="1535908"/>
            <a:ext cx="6283208" cy="2040089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latin typeface="Overlock" panose="02000506030000020004"/>
                <a:ea typeface="Roboto" panose="02000000000000000000" pitchFamily="2" charset="0"/>
                <a:cs typeface="Diwan Kufi" pitchFamily="2" charset="-78"/>
              </a:rPr>
              <a:t>Die </a:t>
            </a:r>
            <a:r>
              <a:rPr lang="de-DE" sz="1400" dirty="0" smtClean="0">
                <a:latin typeface="Overlock" panose="02000506030000020004"/>
                <a:ea typeface="Roboto" panose="02000000000000000000" pitchFamily="2" charset="0"/>
                <a:cs typeface="Diwan Kufi" pitchFamily="2" charset="-78"/>
              </a:rPr>
              <a:t>Schüler*innen erkunden den Herrschaftlichen Obstgarten und nutzen hierbei den Actionbound-Trail „Obst im Schlosspark“. Sie entschlüsseln einen Rätseltext und lernen dabei die Vielfalt der Obstgehölze kennen. Schrittweise werden hierbei folgende Fragestellungen bearbeitet: </a:t>
            </a:r>
            <a:endParaRPr lang="de-DE" sz="1400" dirty="0">
              <a:effectLst/>
              <a:latin typeface="Overlock" panose="02000506030000020004"/>
              <a:ea typeface="Roboto" panose="02000000000000000000" pitchFamily="2" charset="0"/>
              <a:cs typeface="Diwan Kufi" pitchFamily="2" charset="-78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 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3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8B03F53-CDDF-F4CE-3006-FAC4C0FD8FF5}"/>
              </a:ext>
            </a:extLst>
          </p:cNvPr>
          <p:cNvSpPr txBox="1">
            <a:spLocks/>
          </p:cNvSpPr>
          <p:nvPr/>
        </p:nvSpPr>
        <p:spPr>
          <a:xfrm>
            <a:off x="813015" y="1005813"/>
            <a:ext cx="5832475" cy="530095"/>
          </a:xfrm>
          <a:prstGeom prst="rect">
            <a:avLst/>
          </a:prstGeom>
          <a:noFill/>
        </p:spPr>
        <p:txBody>
          <a:bodyPr lIns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800" b="1" dirty="0">
                <a:solidFill>
                  <a:srgbClr val="8EC549"/>
                </a:solidFill>
                <a:latin typeface="Overlock" panose="02000506030000020004" pitchFamily="2" charset="77"/>
                <a:cs typeface="Amatic SC" pitchFamily="2" charset="-79"/>
              </a:rPr>
              <a:t>Ziele </a:t>
            </a:r>
            <a:r>
              <a:rPr lang="de-DE" sz="2800" b="1" dirty="0" smtClean="0">
                <a:solidFill>
                  <a:srgbClr val="8EC549"/>
                </a:solidFill>
                <a:latin typeface="Overlock" panose="02000506030000020004" pitchFamily="2" charset="77"/>
                <a:cs typeface="Amatic SC" pitchFamily="2" charset="-79"/>
              </a:rPr>
              <a:t>der Station</a:t>
            </a:r>
            <a:endParaRPr lang="de-DE" sz="3600" dirty="0">
              <a:latin typeface="Overlock" panose="02000506030000020004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573518" y="3089200"/>
            <a:ext cx="6071972" cy="1450359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8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Welche Obstbäume befinden sich im Herrschaftlichen Obstgarten?</a:t>
            </a:r>
            <a:endParaRPr lang="de-DE" sz="12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813015" y="4603613"/>
            <a:ext cx="6071972" cy="1916059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8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Wie viele Apfelsorten gibt es auf Welt und weshalb kann man nur so wenige im Supermarkt kaufen?</a:t>
            </a:r>
          </a:p>
        </p:txBody>
      </p:sp>
      <p:pic>
        <p:nvPicPr>
          <p:cNvPr id="11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32" y="7386438"/>
            <a:ext cx="1268902" cy="126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66" y="7396968"/>
            <a:ext cx="1247843" cy="124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43" y="7402406"/>
            <a:ext cx="1268902" cy="126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9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4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419307" y="3156671"/>
            <a:ext cx="6190708" cy="2407514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800" b="1" i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Variante I</a:t>
            </a:r>
          </a:p>
          <a:p>
            <a:pPr>
              <a:lnSpc>
                <a:spcPct val="100000"/>
              </a:lnSpc>
            </a:pPr>
            <a:endParaRPr lang="de-DE" sz="28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28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Schlosspark Bad Homburg</a:t>
            </a:r>
            <a:endParaRPr lang="de-DE" sz="12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49BFC-7838-167B-0B62-1D68A3C0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164" y="734010"/>
            <a:ext cx="5050462" cy="20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6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503236" y="886841"/>
            <a:ext cx="6536711" cy="2486435"/>
          </a:xfrm>
          <a:prstGeom prst="rect">
            <a:avLst/>
          </a:prstGeom>
          <a:noFill/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6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>Benötigtes Material </a:t>
            </a:r>
          </a:p>
          <a:p>
            <a:pPr>
              <a:lnSpc>
                <a:spcPct val="100000"/>
              </a:lnSpc>
            </a:pPr>
            <a:endParaRPr lang="en-GB" sz="3600" b="1" dirty="0">
              <a:solidFill>
                <a:srgbClr val="D91F53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en-GB" sz="3300" dirty="0">
                <a:latin typeface="Overlock" panose="02000506030000020004" pitchFamily="2" charset="77"/>
              </a:rPr>
              <a:t/>
            </a:r>
            <a:br>
              <a:rPr lang="en-GB" sz="3300" dirty="0">
                <a:latin typeface="Overlock" panose="02000506030000020004" pitchFamily="2" charset="77"/>
              </a:rPr>
            </a:br>
            <a:endParaRPr lang="en-GB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en-DE" sz="3300" dirty="0">
              <a:latin typeface="Overlock" panose="02000506030000020004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46359" y="4600319"/>
            <a:ext cx="6821241" cy="536838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Jeweils 2 bis 3 Schüler*innen bilden eine Gruppe. Jede Gruppe erhält: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Ein Tablet mit dem vorgeladenen </a:t>
            </a:r>
            <a:r>
              <a:rPr lang="de-DE" sz="16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Actionbound-Trail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„Obst im Schlosspark“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(Anleitung auf der folgenden Seite)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Eine vorbereitete Tasche mit  je einer Esskastanie (Marone)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Ein Klemmbrett mit einem vorbereiteten </a:t>
            </a:r>
            <a:r>
              <a:rPr lang="de-DE" sz="1600" dirty="0" smtClean="0">
                <a:solidFill>
                  <a:srgbClr val="367499"/>
                </a:solidFill>
                <a:latin typeface="Overlock" panose="02000506030000020004"/>
                <a:ea typeface="Roboto Slab Thin" pitchFamily="2" charset="0"/>
                <a:cs typeface="Diwan Kufi" pitchFamily="2" charset="-78"/>
              </a:rPr>
              <a:t>Rätsel-Text 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und </a:t>
            </a:r>
            <a:r>
              <a:rPr lang="de-DE" sz="1600" dirty="0" smtClean="0">
                <a:solidFill>
                  <a:srgbClr val="367499"/>
                </a:solidFill>
                <a:latin typeface="Overlock" panose="02000506030000020004"/>
                <a:ea typeface="Roboto Slab Thin" pitchFamily="2" charset="0"/>
                <a:cs typeface="Diwan Kufi" pitchFamily="2" charset="-78"/>
              </a:rPr>
              <a:t>Arbeitsblatt 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zum Entschlüsseln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/>
            </a:r>
            <a:b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</a:br>
            <a:endParaRPr lang="de-DE" sz="2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5</a:t>
            </a:fld>
            <a:endParaRPr lang="en-D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794047" y="1856231"/>
            <a:ext cx="6071972" cy="2210375"/>
          </a:xfrm>
          <a:prstGeom prst="rect">
            <a:avLst/>
          </a:prstGeom>
          <a:solidFill>
            <a:srgbClr val="D91F53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Achtung: Für diese Station wird ein vorgeladener Actionbound-Trail benötigt.  Hierzu können Sie entweder einen privaten Hotspot nutzen oder auf das Hessen WLAN zurückgreifen, das im Eingangsbereich des Schlosses verfügbar ist.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06" y="8514295"/>
            <a:ext cx="2093516" cy="1194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161" y="8448547"/>
            <a:ext cx="1808640" cy="12600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Gerade Verbindung mit Pfeil 11"/>
          <p:cNvCxnSpPr/>
          <p:nvPr/>
        </p:nvCxnSpPr>
        <p:spPr>
          <a:xfrm flipH="1">
            <a:off x="2606947" y="7510946"/>
            <a:ext cx="1223086" cy="9376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5232400" y="7510106"/>
            <a:ext cx="228600" cy="8030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275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92079" y="986692"/>
            <a:ext cx="6536709" cy="536838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So wird der Actionbound-Trail vorgeladen: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/>
            </a:r>
            <a:b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</a:br>
            <a:endParaRPr lang="de-DE" sz="2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6</a:t>
            </a:fld>
            <a:endParaRPr lang="en-DE" dirty="0"/>
          </a:p>
        </p:txBody>
      </p:sp>
      <p:pic>
        <p:nvPicPr>
          <p:cNvPr id="15" name="Picture 23">
            <a:extLst>
              <a:ext uri="{FF2B5EF4-FFF2-40B4-BE49-F238E27FC236}">
                <a16:creationId xmlns:a16="http://schemas.microsoft.com/office/drawing/2014/main" id="{22B67690-6402-C288-472F-87102AD7C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758" y="8686799"/>
            <a:ext cx="1116189" cy="1307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C46C1-1391-B49F-38ED-53A6C083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928" y="8573072"/>
            <a:ext cx="1213274" cy="1421264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H="1">
            <a:off x="3099816" y="5047428"/>
            <a:ext cx="191820" cy="11551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519727" y="1668722"/>
            <a:ext cx="5543818" cy="1175382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Tablet oder Handy mit Internet-Hotspot oder WLAN verbinden.</a:t>
            </a: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1788068" y="2760548"/>
            <a:ext cx="5543818" cy="1316736"/>
          </a:xfrm>
          <a:prstGeom prst="rect">
            <a:avLst/>
          </a:prstGeom>
          <a:solidFill>
            <a:srgbClr val="8EC549"/>
          </a:solidFill>
          <a:ln w="3810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App </a:t>
            </a:r>
            <a:r>
              <a:rPr lang="de-DE" sz="24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Actionbound öffnen, CODE SCANNEN </a:t>
            </a: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auswählen.</a:t>
            </a: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92079" y="4007823"/>
            <a:ext cx="5543818" cy="1395889"/>
          </a:xfrm>
          <a:prstGeom prst="rect">
            <a:avLst/>
          </a:prstGeom>
          <a:solidFill>
            <a:srgbClr val="8EC549"/>
          </a:solidFill>
          <a:ln w="3810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Unten </a:t>
            </a:r>
            <a:r>
              <a:rPr lang="de-DE" sz="24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abgedruckten Code einscannen und Dateien </a:t>
            </a: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herunterladen.</a:t>
            </a:r>
            <a:endParaRPr lang="de-DE" sz="24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1026" name="Picture 2" descr="https://de.actionbound.com/bound/orhgsummm/q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38" y="6226704"/>
            <a:ext cx="3292200" cy="32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64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92079" y="986692"/>
            <a:ext cx="6536709" cy="687460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Die Lehrkraft hält außerdem folgendes Material bereit:</a:t>
            </a:r>
            <a:endParaRPr lang="de-DE" sz="1600" dirty="0">
              <a:solidFill>
                <a:prstClr val="black"/>
              </a:solidFill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Gläser mit Linsen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Boxen mit vorbereiteten Apfelstücken 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Arbeitsblatt mit QR-Code </a:t>
            </a: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7</a:t>
            </a:fld>
            <a:endParaRPr lang="en-DE" dirty="0"/>
          </a:p>
        </p:txBody>
      </p:sp>
      <p:pic>
        <p:nvPicPr>
          <p:cNvPr id="15" name="Picture 23">
            <a:extLst>
              <a:ext uri="{FF2B5EF4-FFF2-40B4-BE49-F238E27FC236}">
                <a16:creationId xmlns:a16="http://schemas.microsoft.com/office/drawing/2014/main" id="{22B67690-6402-C288-472F-87102AD7C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50" y="4195900"/>
            <a:ext cx="826103" cy="967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C46C1-1391-B49F-38ED-53A6C083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748" y="4324467"/>
            <a:ext cx="868132" cy="101695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735" y="5622209"/>
            <a:ext cx="2776765" cy="387783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037" y="1538889"/>
            <a:ext cx="2504791" cy="25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6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503236" y="886841"/>
            <a:ext cx="6536711" cy="2486435"/>
          </a:xfrm>
          <a:prstGeom prst="rect">
            <a:avLst/>
          </a:prstGeom>
          <a:noFill/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6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>Durchführung im Park</a:t>
            </a:r>
          </a:p>
          <a:p>
            <a:pPr>
              <a:lnSpc>
                <a:spcPct val="100000"/>
              </a:lnSpc>
            </a:pPr>
            <a:endParaRPr lang="de-DE" sz="3600" b="1" dirty="0" smtClean="0">
              <a:solidFill>
                <a:srgbClr val="D91F53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3300" dirty="0" smtClean="0">
                <a:latin typeface="Overlock" panose="02000506030000020004" pitchFamily="2" charset="77"/>
              </a:rPr>
              <a:t/>
            </a:r>
            <a:br>
              <a:rPr lang="de-DE" sz="3300" dirty="0" smtClean="0">
                <a:latin typeface="Overlock" panose="02000506030000020004" pitchFamily="2" charset="77"/>
              </a:rPr>
            </a:b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>
              <a:latin typeface="Overlock" panose="02000506030000020004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8</a:t>
            </a:fld>
            <a:endParaRPr lang="en-D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594676" y="1792224"/>
            <a:ext cx="6071972" cy="6126480"/>
          </a:xfrm>
          <a:prstGeom prst="rect">
            <a:avLst/>
          </a:prstGeom>
          <a:solidFill>
            <a:srgbClr val="D91F53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Schüler*innen  werden in die Mitte des Obstgartens geführt.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Erhalten vorgeladene Tablets, Klemmbretter mit Arbeitsblättern und Tasche mit weiteren Materialien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Bearbeiten die gestellten Aufgaben eigenständig  und entschlüsseln dabei den Text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Müssen im Laufe der Bearbeitung zu Lehrkraft zurückkehren, um Äpfel zu verkosten und QR-Code einzuscannen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prstClr val="white"/>
                </a:solidFill>
                <a:latin typeface="Overlock" panose="02000506030000020004" pitchFamily="2" charset="77"/>
                <a:cs typeface="Amatic SC" pitchFamily="2" charset="-79"/>
              </a:rPr>
              <a:t>Unter „Hinweise und Tipps“ sind wichtige Informationen zu finden, die die Kinder bei der Bearbeitung unterstützen sollen.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 rot="10800000">
            <a:off x="594676" y="7230659"/>
            <a:ext cx="6104954" cy="1683557"/>
          </a:xfrm>
          <a:prstGeom prst="flowChartDocument">
            <a:avLst/>
          </a:prstGeom>
          <a:solidFill>
            <a:schemeClr val="bg1"/>
          </a:solidFill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43173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5330E9-C2DE-EC19-C45C-EC7C0CC7E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982172" cy="569240"/>
          </a:xfrm>
        </p:spPr>
        <p:txBody>
          <a:bodyPr/>
          <a:lstStyle/>
          <a:p>
            <a:r>
              <a:rPr lang="de-DE" dirty="0" smtClean="0"/>
              <a:t>Lernort Gartendenkmal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5D9C1-7140-5E6D-0942-138DA3D0786F}"/>
              </a:ext>
            </a:extLst>
          </p:cNvPr>
          <p:cNvSpPr txBox="1"/>
          <p:nvPr/>
        </p:nvSpPr>
        <p:spPr>
          <a:xfrm>
            <a:off x="1201003" y="1460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33DB4-2DFD-D27C-A9E7-3192F5415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9</a:t>
            </a:fld>
            <a:endParaRPr lang="en-DE" dirty="0"/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312" y="51079"/>
          <a:ext cx="6536710" cy="1529280"/>
        </p:xfrm>
        <a:graphic>
          <a:graphicData uri="http://schemas.openxmlformats.org/drawingml/2006/table">
            <a:tbl>
              <a:tblPr firstRow="1" bandRow="1"/>
              <a:tblGrid>
                <a:gridCol w="6536710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742763">
                <a:tc>
                  <a:txBody>
                    <a:bodyPr/>
                    <a:lstStyle/>
                    <a:p>
                      <a:endParaRPr lang="de-DE" sz="2000" b="1" baseline="0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r>
                        <a:rPr lang="de-DE" sz="32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Hinweise und Tipps</a:t>
                      </a:r>
                      <a:endParaRPr lang="de-DE" sz="32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endParaRPr lang="de-DE" sz="2000" b="1" noProof="0" dirty="0">
                        <a:solidFill>
                          <a:schemeClr val="bg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773648"/>
              </p:ext>
            </p:extLst>
          </p:nvPr>
        </p:nvGraphicFramePr>
        <p:xfrm>
          <a:off x="420624" y="1741904"/>
          <a:ext cx="6619323" cy="980640"/>
        </p:xfrm>
        <a:graphic>
          <a:graphicData uri="http://schemas.openxmlformats.org/drawingml/2006/table">
            <a:tbl>
              <a:tblPr firstRow="1" bandRow="1"/>
              <a:tblGrid>
                <a:gridCol w="6619323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Der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Lückentext wird Stück für Stück entschlüsselt. Bereits gelöste Wörter werden dabei immer wieder angezeigt.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50892"/>
              </p:ext>
            </p:extLst>
          </p:nvPr>
        </p:nvGraphicFramePr>
        <p:xfrm>
          <a:off x="178289" y="3818963"/>
          <a:ext cx="5160731" cy="980640"/>
        </p:xfrm>
        <a:graphic>
          <a:graphicData uri="http://schemas.openxmlformats.org/drawingml/2006/table">
            <a:tbl>
              <a:tblPr firstRow="1" bandRow="1"/>
              <a:tblGrid>
                <a:gridCol w="5160731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Die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Kinder sollen sich (vom Weg in der Mitte aus) nur auf der linken Seite bewegen.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cxnSp>
        <p:nvCxnSpPr>
          <p:cNvPr id="19" name="Gerade Verbindung mit Pfeil 18"/>
          <p:cNvCxnSpPr/>
          <p:nvPr/>
        </p:nvCxnSpPr>
        <p:spPr>
          <a:xfrm>
            <a:off x="4754880" y="2593506"/>
            <a:ext cx="872191" cy="580239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075981"/>
              </p:ext>
            </p:extLst>
          </p:nvPr>
        </p:nvGraphicFramePr>
        <p:xfrm>
          <a:off x="1101904" y="5177205"/>
          <a:ext cx="5865824" cy="980640"/>
        </p:xfrm>
        <a:graphic>
          <a:graphicData uri="http://schemas.openxmlformats.org/drawingml/2006/table">
            <a:tbl>
              <a:tblPr firstRow="1" bandRow="1"/>
              <a:tblGrid>
                <a:gridCol w="5865824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Ggf.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müssen Sie gebeten werden, weiter in den Obstgarten hineinzulaufen, um die Bank am Rand zu finden.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334596"/>
              </p:ext>
            </p:extLst>
          </p:nvPr>
        </p:nvGraphicFramePr>
        <p:xfrm>
          <a:off x="178288" y="6577710"/>
          <a:ext cx="5160731" cy="1254960"/>
        </p:xfrm>
        <a:graphic>
          <a:graphicData uri="http://schemas.openxmlformats.org/drawingml/2006/table">
            <a:tbl>
              <a:tblPr firstRow="1" bandRow="1"/>
              <a:tblGrid>
                <a:gridCol w="5160731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Ggf.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müssen Sie gebeten werden , wieder zur Lehrkraft zurückzukehren, um den QR-Code einzuscannen.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725" y="3221800"/>
            <a:ext cx="2093516" cy="119432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854365"/>
              </p:ext>
            </p:extLst>
          </p:nvPr>
        </p:nvGraphicFramePr>
        <p:xfrm>
          <a:off x="897616" y="8178532"/>
          <a:ext cx="5160731" cy="980640"/>
        </p:xfrm>
        <a:graphic>
          <a:graphicData uri="http://schemas.openxmlformats.org/drawingml/2006/table">
            <a:tbl>
              <a:tblPr firstRow="1" bandRow="1"/>
              <a:tblGrid>
                <a:gridCol w="5160731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1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Achtung:</a:t>
                      </a:r>
                      <a:r>
                        <a:rPr lang="de-DE" sz="18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Nach der Auflösung des Textes folgen noch zwei Fragen bis zum Ende des </a:t>
                      </a:r>
                      <a:r>
                        <a:rPr lang="de-DE" sz="1800" b="0" baseline="0" noProof="0" dirty="0" err="1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Bounds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.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626" y="6293281"/>
            <a:ext cx="1376890" cy="1922867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>
          <a:xfrm>
            <a:off x="4066435" y="7410017"/>
            <a:ext cx="872191" cy="580239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927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761</Words>
  <Application>Microsoft Office PowerPoint</Application>
  <PresentationFormat>Benutzerdefiniert</PresentationFormat>
  <Paragraphs>176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Amatic SC</vt:lpstr>
      <vt:lpstr>Arial</vt:lpstr>
      <vt:lpstr>Calibri</vt:lpstr>
      <vt:lpstr>Diwan Kufi</vt:lpstr>
      <vt:lpstr>Overlock</vt:lpstr>
      <vt:lpstr>Roboto</vt:lpstr>
      <vt:lpstr>Roboto Medium</vt:lpstr>
      <vt:lpstr>Roboto Slab Thin</vt:lpstr>
      <vt:lpstr>Wingdings</vt:lpstr>
      <vt:lpstr>Office Theme</vt:lpstr>
      <vt:lpstr>Obst im historischen Garten  Kurzfassung: Actionbound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Infoblatt</dc:title>
  <dc:subject/>
  <dc:creator>Sara Abtahi</dc:creator>
  <cp:keywords/>
  <dc:description/>
  <cp:lastModifiedBy>Hiwi-Didaktik</cp:lastModifiedBy>
  <cp:revision>115</cp:revision>
  <dcterms:created xsi:type="dcterms:W3CDTF">2023-11-15T19:04:16Z</dcterms:created>
  <dcterms:modified xsi:type="dcterms:W3CDTF">2024-11-01T13:59:07Z</dcterms:modified>
  <cp:category/>
</cp:coreProperties>
</file>