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3"/>
  </p:notesMasterIdLst>
  <p:handoutMasterIdLst>
    <p:handoutMasterId r:id="rId14"/>
  </p:handoutMasterIdLst>
  <p:sldIdLst>
    <p:sldId id="258" r:id="rId2"/>
    <p:sldId id="275" r:id="rId3"/>
    <p:sldId id="276" r:id="rId4"/>
    <p:sldId id="277" r:id="rId5"/>
    <p:sldId id="280" r:id="rId6"/>
    <p:sldId id="281" r:id="rId7"/>
    <p:sldId id="282" r:id="rId8"/>
    <p:sldId id="261" r:id="rId9"/>
    <p:sldId id="260" r:id="rId10"/>
    <p:sldId id="279" r:id="rId11"/>
    <p:sldId id="264" r:id="rId12"/>
  </p:sldIdLst>
  <p:sldSz cx="7559675" cy="1069181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3" userDrawn="1">
          <p15:clr>
            <a:srgbClr val="A4A3A4"/>
          </p15:clr>
        </p15:guide>
        <p15:guide id="2" pos="317" userDrawn="1">
          <p15:clr>
            <a:srgbClr val="A4A3A4"/>
          </p15:clr>
        </p15:guide>
        <p15:guide id="3" pos="4445" userDrawn="1">
          <p15:clr>
            <a:srgbClr val="A4A3A4"/>
          </p15:clr>
        </p15:guide>
        <p15:guide id="4" orient="horz" pos="487" userDrawn="1">
          <p15:clr>
            <a:srgbClr val="A4A3A4"/>
          </p15:clr>
        </p15:guide>
        <p15:guide id="5" orient="horz" pos="6202" userDrawn="1">
          <p15:clr>
            <a:srgbClr val="A4A3A4"/>
          </p15:clr>
        </p15:guide>
        <p15:guide id="6"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Robles" initials="iR" lastIdx="1" clrIdx="0">
    <p:extLst>
      <p:ext uri="{19B8F6BF-5375-455C-9EA6-DF929625EA0E}">
        <p15:presenceInfo xmlns:p15="http://schemas.microsoft.com/office/powerpoint/2012/main" userId="0ed2b21f27ea23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EC549"/>
    <a:srgbClr val="02AB9F"/>
    <a:srgbClr val="367499"/>
    <a:srgbClr val="B9D137"/>
    <a:srgbClr val="F2F3F3"/>
    <a:srgbClr val="ED2F62"/>
    <a:srgbClr val="2A6584"/>
    <a:srgbClr val="D91F53"/>
    <a:srgbClr val="D92353"/>
    <a:srgbClr val="01AB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9"/>
    <p:restoredTop sz="96860"/>
  </p:normalViewPr>
  <p:slideViewPr>
    <p:cSldViewPr snapToGrid="0">
      <p:cViewPr varScale="1">
        <p:scale>
          <a:sx n="105" d="100"/>
          <a:sy n="105" d="100"/>
        </p:scale>
        <p:origin x="4044" y="138"/>
      </p:cViewPr>
      <p:guideLst>
        <p:guide orient="horz" pos="533"/>
        <p:guide pos="317"/>
        <p:guide pos="4445"/>
        <p:guide orient="horz" pos="487"/>
        <p:guide orient="horz" pos="6202"/>
        <p:guide pos="2381"/>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B8F166-42BB-7573-443F-E3BEC393D136}"/>
              </a:ext>
            </a:extLst>
          </p:cNvPr>
          <p:cNvSpPr>
            <a:spLocks noGrp="1"/>
          </p:cNvSpPr>
          <p:nvPr>
            <p:ph type="hdr" sz="quarter"/>
          </p:nvPr>
        </p:nvSpPr>
        <p:spPr>
          <a:xfrm>
            <a:off x="1" y="0"/>
            <a:ext cx="3078427" cy="513508"/>
          </a:xfrm>
          <a:prstGeom prst="rect">
            <a:avLst/>
          </a:prstGeom>
        </p:spPr>
        <p:txBody>
          <a:bodyPr vert="horz" lIns="95518" tIns="47759" rIns="95518" bIns="47759" rtlCol="0"/>
          <a:lstStyle>
            <a:lvl1pPr algn="l">
              <a:defRPr sz="1300"/>
            </a:lvl1pPr>
          </a:lstStyle>
          <a:p>
            <a:endParaRPr lang="en-DE"/>
          </a:p>
        </p:txBody>
      </p:sp>
      <p:sp>
        <p:nvSpPr>
          <p:cNvPr id="3" name="Date Placeholder 2">
            <a:extLst>
              <a:ext uri="{FF2B5EF4-FFF2-40B4-BE49-F238E27FC236}">
                <a16:creationId xmlns:a16="http://schemas.microsoft.com/office/drawing/2014/main" id="{ABAD3E14-7180-8253-282B-70B47861AC0E}"/>
              </a:ext>
            </a:extLst>
          </p:cNvPr>
          <p:cNvSpPr>
            <a:spLocks noGrp="1"/>
          </p:cNvSpPr>
          <p:nvPr>
            <p:ph type="dt" sz="quarter" idx="1"/>
          </p:nvPr>
        </p:nvSpPr>
        <p:spPr>
          <a:xfrm>
            <a:off x="4023993" y="0"/>
            <a:ext cx="3078427" cy="513508"/>
          </a:xfrm>
          <a:prstGeom prst="rect">
            <a:avLst/>
          </a:prstGeom>
        </p:spPr>
        <p:txBody>
          <a:bodyPr vert="horz" lIns="95518" tIns="47759" rIns="95518" bIns="47759" rtlCol="0"/>
          <a:lstStyle>
            <a:lvl1pPr algn="r">
              <a:defRPr sz="1300"/>
            </a:lvl1pPr>
          </a:lstStyle>
          <a:p>
            <a:fld id="{B229A6E0-F225-8744-980F-8059D4F30A81}" type="datetimeFigureOut">
              <a:rPr lang="en-DE" smtClean="0"/>
              <a:t>10/31/2024</a:t>
            </a:fld>
            <a:endParaRPr lang="en-DE"/>
          </a:p>
        </p:txBody>
      </p:sp>
      <p:sp>
        <p:nvSpPr>
          <p:cNvPr id="4" name="Footer Placeholder 3">
            <a:extLst>
              <a:ext uri="{FF2B5EF4-FFF2-40B4-BE49-F238E27FC236}">
                <a16:creationId xmlns:a16="http://schemas.microsoft.com/office/drawing/2014/main" id="{D618D0BF-E04B-A471-B631-0AA83684FBC6}"/>
              </a:ext>
            </a:extLst>
          </p:cNvPr>
          <p:cNvSpPr>
            <a:spLocks noGrp="1"/>
          </p:cNvSpPr>
          <p:nvPr>
            <p:ph type="ftr" sz="quarter" idx="2"/>
          </p:nvPr>
        </p:nvSpPr>
        <p:spPr>
          <a:xfrm>
            <a:off x="1" y="9721108"/>
            <a:ext cx="3078427" cy="513507"/>
          </a:xfrm>
          <a:prstGeom prst="rect">
            <a:avLst/>
          </a:prstGeom>
        </p:spPr>
        <p:txBody>
          <a:bodyPr vert="horz" lIns="95518" tIns="47759" rIns="95518" bIns="47759" rtlCol="0" anchor="b"/>
          <a:lstStyle>
            <a:lvl1pPr algn="l">
              <a:defRPr sz="1300"/>
            </a:lvl1pPr>
          </a:lstStyle>
          <a:p>
            <a:endParaRPr lang="en-DE"/>
          </a:p>
        </p:txBody>
      </p:sp>
      <p:sp>
        <p:nvSpPr>
          <p:cNvPr id="5" name="Slide Number Placeholder 4">
            <a:extLst>
              <a:ext uri="{FF2B5EF4-FFF2-40B4-BE49-F238E27FC236}">
                <a16:creationId xmlns:a16="http://schemas.microsoft.com/office/drawing/2014/main" id="{A66E3CCE-7434-E365-A06B-A6BD0CA38EA1}"/>
              </a:ext>
            </a:extLst>
          </p:cNvPr>
          <p:cNvSpPr>
            <a:spLocks noGrp="1"/>
          </p:cNvSpPr>
          <p:nvPr>
            <p:ph type="sldNum" sz="quarter" idx="3"/>
          </p:nvPr>
        </p:nvSpPr>
        <p:spPr>
          <a:xfrm>
            <a:off x="4023993" y="9721108"/>
            <a:ext cx="3078427" cy="513507"/>
          </a:xfrm>
          <a:prstGeom prst="rect">
            <a:avLst/>
          </a:prstGeom>
        </p:spPr>
        <p:txBody>
          <a:bodyPr vert="horz" lIns="95518" tIns="47759" rIns="95518" bIns="47759" rtlCol="0" anchor="b"/>
          <a:lstStyle>
            <a:lvl1pPr algn="r">
              <a:defRPr sz="1300"/>
            </a:lvl1pPr>
          </a:lstStyle>
          <a:p>
            <a:fld id="{AEFF781C-54E7-F740-B5AD-50E15DE27B85}" type="slidenum">
              <a:rPr lang="en-DE" smtClean="0"/>
              <a:t>‹Nr.›</a:t>
            </a:fld>
            <a:endParaRPr lang="en-DE"/>
          </a:p>
        </p:txBody>
      </p:sp>
    </p:spTree>
    <p:extLst>
      <p:ext uri="{BB962C8B-B14F-4D97-AF65-F5344CB8AC3E}">
        <p14:creationId xmlns:p14="http://schemas.microsoft.com/office/powerpoint/2010/main" val="32878352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5518" tIns="47759" rIns="95518" bIns="47759" rtlCol="0"/>
          <a:lstStyle>
            <a:lvl1pPr algn="l">
              <a:defRPr sz="1300"/>
            </a:lvl1pPr>
          </a:lstStyle>
          <a:p>
            <a:endParaRPr lang="en-DE"/>
          </a:p>
        </p:txBody>
      </p:sp>
      <p:sp>
        <p:nvSpPr>
          <p:cNvPr id="3" name="Date Placeholder 2"/>
          <p:cNvSpPr>
            <a:spLocks noGrp="1"/>
          </p:cNvSpPr>
          <p:nvPr>
            <p:ph type="dt" idx="1"/>
          </p:nvPr>
        </p:nvSpPr>
        <p:spPr>
          <a:xfrm>
            <a:off x="4023993" y="0"/>
            <a:ext cx="3078427" cy="513508"/>
          </a:xfrm>
          <a:prstGeom prst="rect">
            <a:avLst/>
          </a:prstGeom>
        </p:spPr>
        <p:txBody>
          <a:bodyPr vert="horz" lIns="95518" tIns="47759" rIns="95518" bIns="47759" rtlCol="0"/>
          <a:lstStyle>
            <a:lvl1pPr algn="r">
              <a:defRPr sz="1300"/>
            </a:lvl1pPr>
          </a:lstStyle>
          <a:p>
            <a:fld id="{5F7AD8FC-3C41-B24F-80B6-849222E8D8E4}" type="datetimeFigureOut">
              <a:rPr lang="en-DE" smtClean="0"/>
              <a:t>10/31/2024</a:t>
            </a:fld>
            <a:endParaRPr lang="en-DE"/>
          </a:p>
        </p:txBody>
      </p:sp>
      <p:sp>
        <p:nvSpPr>
          <p:cNvPr id="4" name="Slide Image Placeholder 3"/>
          <p:cNvSpPr>
            <a:spLocks noGrp="1" noRot="1" noChangeAspect="1"/>
          </p:cNvSpPr>
          <p:nvPr>
            <p:ph type="sldImg" idx="2"/>
          </p:nvPr>
        </p:nvSpPr>
        <p:spPr>
          <a:xfrm>
            <a:off x="2330450" y="1279525"/>
            <a:ext cx="2443163" cy="3454400"/>
          </a:xfrm>
          <a:prstGeom prst="rect">
            <a:avLst/>
          </a:prstGeom>
          <a:noFill/>
          <a:ln w="12700">
            <a:solidFill>
              <a:prstClr val="black"/>
            </a:solidFill>
          </a:ln>
        </p:spPr>
        <p:txBody>
          <a:bodyPr vert="horz" lIns="95518" tIns="47759" rIns="95518" bIns="47759" rtlCol="0" anchor="ctr"/>
          <a:lstStyle/>
          <a:p>
            <a:endParaRPr lang="en-DE"/>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5518" tIns="47759" rIns="95518" bIns="4775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1" y="9721108"/>
            <a:ext cx="3078427" cy="513507"/>
          </a:xfrm>
          <a:prstGeom prst="rect">
            <a:avLst/>
          </a:prstGeom>
        </p:spPr>
        <p:txBody>
          <a:bodyPr vert="horz" lIns="95518" tIns="47759" rIns="95518" bIns="47759" rtlCol="0" anchor="b"/>
          <a:lstStyle>
            <a:lvl1pPr algn="l">
              <a:defRPr sz="1300"/>
            </a:lvl1pPr>
          </a:lstStyle>
          <a:p>
            <a:endParaRPr lang="en-DE"/>
          </a:p>
        </p:txBody>
      </p:sp>
      <p:sp>
        <p:nvSpPr>
          <p:cNvPr id="7" name="Slide Number Placeholder 6"/>
          <p:cNvSpPr>
            <a:spLocks noGrp="1"/>
          </p:cNvSpPr>
          <p:nvPr>
            <p:ph type="sldNum" sz="quarter" idx="5"/>
          </p:nvPr>
        </p:nvSpPr>
        <p:spPr>
          <a:xfrm>
            <a:off x="4023993" y="9721108"/>
            <a:ext cx="3078427" cy="513507"/>
          </a:xfrm>
          <a:prstGeom prst="rect">
            <a:avLst/>
          </a:prstGeom>
        </p:spPr>
        <p:txBody>
          <a:bodyPr vert="horz" lIns="95518" tIns="47759" rIns="95518" bIns="47759" rtlCol="0" anchor="b"/>
          <a:lstStyle>
            <a:lvl1pPr algn="r">
              <a:defRPr sz="1300"/>
            </a:lvl1pPr>
          </a:lstStyle>
          <a:p>
            <a:fld id="{DCD641D5-EF80-3B42-A6D8-3FFA70A51717}" type="slidenum">
              <a:rPr lang="en-DE" smtClean="0"/>
              <a:t>‹Nr.›</a:t>
            </a:fld>
            <a:endParaRPr lang="en-DE"/>
          </a:p>
        </p:txBody>
      </p:sp>
    </p:spTree>
    <p:extLst>
      <p:ext uri="{BB962C8B-B14F-4D97-AF65-F5344CB8AC3E}">
        <p14:creationId xmlns:p14="http://schemas.microsoft.com/office/powerpoint/2010/main" val="82946380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p15:guide id="1" orient="horz" pos="3224" userDrawn="1">
          <p15:clr>
            <a:srgbClr val="F26B43"/>
          </p15:clr>
        </p15:guide>
        <p15:guide id="2" pos="2239"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2202732026"/>
      </p:ext>
    </p:extLst>
  </p:cSld>
  <p:clrMapOvr>
    <a:masterClrMapping/>
  </p:clrMapOvr>
  <p:extLst>
    <p:ext uri="{DCECCB84-F9BA-43D5-87BE-67443E8EF086}">
      <p15:sldGuideLst xmlns:p15="http://schemas.microsoft.com/office/powerpoint/2012/main">
        <p15:guide id="1" orient="horz" pos="3368"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3FFCC55-3B11-A4D2-8A78-EF4A88649AD7}"/>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3" name="Footer Placeholder 4">
            <a:extLst>
              <a:ext uri="{FF2B5EF4-FFF2-40B4-BE49-F238E27FC236}">
                <a16:creationId xmlns:a16="http://schemas.microsoft.com/office/drawing/2014/main" id="{F4F7B1DA-8049-EB45-FC68-9D826E0B1614}"/>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3587982654"/>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503238" y="862072"/>
            <a:ext cx="6553200" cy="4483834"/>
          </a:xfrm>
          <a:prstGeom prst="rect">
            <a:avLst/>
          </a:prstGeom>
          <a:noFill/>
          <a:ln>
            <a:noFill/>
          </a:ln>
        </p:spPr>
        <p:txBody>
          <a:bodyPr lIns="360000" tIns="360000" rIns="360000" bIns="0" anchor="ctr">
            <a:noAutofit/>
          </a:bodyPr>
          <a:lstStyle/>
          <a:p>
            <a:pPr algn="ctr" rtl="0">
              <a:lnSpc>
                <a:spcPct val="100000"/>
              </a:lnSpc>
              <a:spcAft>
                <a:spcPts val="0"/>
              </a:spcAft>
            </a:pPr>
            <a:r>
              <a:rPr lang="de-DE" sz="5400" b="1" dirty="0" smtClean="0">
                <a:solidFill>
                  <a:schemeClr val="bg1"/>
                </a:solidFill>
                <a:latin typeface="Overlock" panose="02000506030000020004" pitchFamily="2" charset="77"/>
                <a:cs typeface="Amatic SC" pitchFamily="2" charset="-79"/>
              </a:rPr>
              <a:t>Es flattert und zwitschert im Garten</a:t>
            </a:r>
            <a:r>
              <a:rPr lang="de-DE" sz="2000" b="1" dirty="0" smtClean="0">
                <a:solidFill>
                  <a:schemeClr val="bg1"/>
                </a:solidFill>
                <a:latin typeface="Overlock" panose="02000506030000020004" pitchFamily="2" charset="77"/>
                <a:cs typeface="Amatic SC" pitchFamily="2" charset="-79"/>
              </a:rPr>
              <a:t/>
            </a:r>
            <a:br>
              <a:rPr lang="de-DE" sz="2000" b="1" dirty="0" smtClean="0">
                <a:solidFill>
                  <a:schemeClr val="bg1"/>
                </a:solidFill>
                <a:latin typeface="Overlock" panose="02000506030000020004" pitchFamily="2" charset="77"/>
                <a:cs typeface="Amatic SC" pitchFamily="2" charset="-79"/>
              </a:rPr>
            </a:br>
            <a:r>
              <a:rPr lang="de-DE" sz="2000" b="1" dirty="0" smtClean="0">
                <a:solidFill>
                  <a:schemeClr val="bg1"/>
                </a:solidFill>
                <a:latin typeface="Overlock" panose="02000506030000020004" pitchFamily="2" charset="77"/>
                <a:cs typeface="Amatic SC" pitchFamily="2" charset="-79"/>
              </a:rPr>
              <a:t/>
            </a:r>
            <a:br>
              <a:rPr lang="de-DE" sz="2000" b="1" dirty="0" smtClean="0">
                <a:solidFill>
                  <a:schemeClr val="bg1"/>
                </a:solidFill>
                <a:latin typeface="Overlock" panose="02000506030000020004" pitchFamily="2" charset="77"/>
                <a:cs typeface="Amatic SC" pitchFamily="2" charset="-79"/>
              </a:rPr>
            </a:br>
            <a:r>
              <a:rPr lang="de-DE" sz="2800" b="1" dirty="0" smtClean="0">
                <a:solidFill>
                  <a:schemeClr val="bg1"/>
                </a:solidFill>
                <a:latin typeface="Overlock" panose="02000506030000020004" pitchFamily="2" charset="77"/>
                <a:cs typeface="Amatic SC" pitchFamily="2" charset="-79"/>
              </a:rPr>
              <a:t>Teich-Fauna</a:t>
            </a:r>
            <a:r>
              <a:rPr lang="de-DE" sz="3600" b="1" dirty="0" smtClean="0">
                <a:solidFill>
                  <a:schemeClr val="bg1"/>
                </a:solidFill>
                <a:latin typeface="Overlock" panose="02000506030000020004" pitchFamily="2" charset="77"/>
                <a:cs typeface="Amatic SC" pitchFamily="2" charset="-79"/>
              </a:rPr>
              <a:t/>
            </a:r>
            <a:br>
              <a:rPr lang="de-DE" sz="3600" b="1" dirty="0" smtClean="0">
                <a:solidFill>
                  <a:schemeClr val="bg1"/>
                </a:solidFill>
                <a:latin typeface="Overlock" panose="02000506030000020004" pitchFamily="2" charset="77"/>
                <a:cs typeface="Amatic SC" pitchFamily="2" charset="-79"/>
              </a:rPr>
            </a:br>
            <a:r>
              <a:rPr lang="de-DE" sz="2800" b="1" dirty="0" smtClean="0">
                <a:solidFill>
                  <a:schemeClr val="bg1"/>
                </a:solidFill>
                <a:latin typeface="Overlock" panose="02000506030000020004" pitchFamily="2" charset="77"/>
                <a:cs typeface="Amatic SC" pitchFamily="2" charset="-79"/>
              </a:rPr>
              <a:t>Kurzfassung: Händisch  </a:t>
            </a:r>
            <a:r>
              <a:rPr lang="de-DE" sz="5400" b="1" dirty="0">
                <a:solidFill>
                  <a:srgbClr val="D91F53"/>
                </a:solidFill>
                <a:effectLst/>
                <a:latin typeface="Overlock" panose="02000506030000020004" pitchFamily="2" charset="77"/>
                <a:cs typeface="Amatic SC" pitchFamily="2" charset="-79"/>
              </a:rPr>
              <a:t/>
            </a:r>
            <a:br>
              <a:rPr lang="de-DE" sz="5400" b="1" dirty="0">
                <a:solidFill>
                  <a:srgbClr val="D91F53"/>
                </a:solidFill>
                <a:effectLst/>
                <a:latin typeface="Overlock" panose="02000506030000020004" pitchFamily="2" charset="77"/>
                <a:cs typeface="Amatic SC" pitchFamily="2" charset="-79"/>
              </a:rPr>
            </a:br>
            <a:r>
              <a:rPr lang="de-DE" sz="2800" b="1" dirty="0">
                <a:solidFill>
                  <a:srgbClr val="D91F53"/>
                </a:solidFill>
                <a:effectLst/>
                <a:latin typeface="Overlock" panose="02000506030000020004" pitchFamily="2" charset="77"/>
                <a:cs typeface="Amatic SC" pitchFamily="2" charset="-79"/>
              </a:rPr>
              <a:t/>
            </a:r>
            <a:br>
              <a:rPr lang="de-DE" sz="2800" b="1" dirty="0">
                <a:solidFill>
                  <a:srgbClr val="D91F53"/>
                </a:solidFill>
                <a:effectLst/>
                <a:latin typeface="Overlock" panose="02000506030000020004" pitchFamily="2" charset="77"/>
                <a:cs typeface="Amatic SC" pitchFamily="2" charset="-79"/>
              </a:rPr>
            </a:br>
            <a:r>
              <a:rPr lang="de-DE" sz="3300" dirty="0">
                <a:effectLst/>
                <a:latin typeface="Overlock" panose="02000506030000020004" pitchFamily="2" charset="77"/>
              </a:rPr>
              <a:t/>
            </a:r>
            <a:br>
              <a:rPr lang="de-DE" sz="3300" dirty="0">
                <a:effectLst/>
                <a:latin typeface="Overlock" panose="02000506030000020004" pitchFamily="2" charset="77"/>
              </a:rPr>
            </a:br>
            <a:endParaRPr lang="de-DE" sz="3300" dirty="0">
              <a:latin typeface="Overlock" panose="02000506030000020004" pitchFamily="2" charset="77"/>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615" y="4541175"/>
            <a:ext cx="4393645" cy="3295233"/>
          </a:xfrm>
          <a:prstGeom prst="rect">
            <a:avLst/>
          </a:prstGeom>
        </p:spPr>
      </p:pic>
      <p:pic>
        <p:nvPicPr>
          <p:cNvPr id="13" name="Picture 12">
            <a:extLst>
              <a:ext uri="{FF2B5EF4-FFF2-40B4-BE49-F238E27FC236}">
                <a16:creationId xmlns:a16="http://schemas.microsoft.com/office/drawing/2014/main" id="{AF6FF495-EC6C-4E47-5054-63998560AE07}"/>
              </a:ext>
            </a:extLst>
          </p:cNvPr>
          <p:cNvPicPr>
            <a:picLocks noChangeAspect="1"/>
          </p:cNvPicPr>
          <p:nvPr/>
        </p:nvPicPr>
        <p:blipFill>
          <a:blip r:embed="rId3"/>
          <a:stretch>
            <a:fillRect/>
          </a:stretch>
        </p:blipFill>
        <p:spPr>
          <a:xfrm>
            <a:off x="407702" y="6116758"/>
            <a:ext cx="2532849" cy="3728917"/>
          </a:xfrm>
          <a:prstGeom prst="rect">
            <a:avLst/>
          </a:prstGeom>
        </p:spPr>
      </p:pic>
    </p:spTree>
    <p:extLst>
      <p:ext uri="{BB962C8B-B14F-4D97-AF65-F5344CB8AC3E}">
        <p14:creationId xmlns:p14="http://schemas.microsoft.com/office/powerpoint/2010/main" val="379309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657516" y="923350"/>
            <a:ext cx="5832475" cy="639182"/>
          </a:xfrm>
          <a:prstGeom prst="rect">
            <a:avLst/>
          </a:prstGeom>
          <a:noFill/>
        </p:spPr>
        <p:txBody>
          <a:bodyPr lIns="0" anchor="t">
            <a:noAutofit/>
          </a:bodyPr>
          <a:lstStyle/>
          <a:p>
            <a:pPr algn="l" rtl="0">
              <a:lnSpc>
                <a:spcPct val="100000"/>
              </a:lnSpc>
              <a:spcAft>
                <a:spcPts val="0"/>
              </a:spcAft>
            </a:pPr>
            <a:r>
              <a:rPr lang="en-GB" sz="2800" b="1" dirty="0" smtClean="0">
                <a:solidFill>
                  <a:srgbClr val="D91F53"/>
                </a:solidFill>
                <a:latin typeface="Overlock" panose="02000506030000020004" pitchFamily="2" charset="77"/>
                <a:cs typeface="Amatic SC" pitchFamily="2" charset="-79"/>
              </a:rPr>
              <a:t>Denkmalpflegerischer Hintergrund</a:t>
            </a:r>
            <a:r>
              <a:rPr lang="en-GB" sz="3300" b="1" dirty="0">
                <a:solidFill>
                  <a:srgbClr val="DB3363"/>
                </a:solidFill>
                <a:effectLst/>
                <a:latin typeface="Overlock" panose="02000506030000020004" pitchFamily="2" charset="77"/>
                <a:cs typeface="Amatic SC" pitchFamily="2" charset="-79"/>
              </a:rPr>
              <a:t/>
            </a:r>
            <a:br>
              <a:rPr lang="en-GB" sz="3300" b="1" dirty="0">
                <a:solidFill>
                  <a:srgbClr val="DB3363"/>
                </a:solidFill>
                <a:effectLst/>
                <a:latin typeface="Overlock" panose="02000506030000020004" pitchFamily="2" charset="77"/>
                <a:cs typeface="Amatic SC" pitchFamily="2" charset="-79"/>
              </a:rPr>
            </a:br>
            <a:r>
              <a:rPr lang="en-GB" sz="3300" dirty="0">
                <a:effectLst/>
                <a:latin typeface="Overlock" panose="02000506030000020004" pitchFamily="2" charset="77"/>
              </a:rPr>
              <a:t/>
            </a:r>
            <a:br>
              <a:rPr lang="en-GB" sz="3300" dirty="0">
                <a:effectLst/>
                <a:latin typeface="Overlock" panose="02000506030000020004" pitchFamily="2" charset="77"/>
              </a:rPr>
            </a:br>
            <a:endParaRPr lang="en-DE" sz="3300" dirty="0">
              <a:latin typeface="Overlock" panose="02000506030000020004" pitchFamily="2" charset="77"/>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10</a:t>
            </a:fld>
            <a:endParaRPr lang="en-DE" dirty="0">
              <a:solidFill>
                <a:schemeClr val="bg1"/>
              </a:solidFill>
            </a:endParaRPr>
          </a:p>
        </p:txBody>
      </p: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3" name="Subtitle 2">
            <a:extLst>
              <a:ext uri="{FF2B5EF4-FFF2-40B4-BE49-F238E27FC236}">
                <a16:creationId xmlns:a16="http://schemas.microsoft.com/office/drawing/2014/main" id="{F257FE3E-D9E1-B58C-8CCC-7C0BF821CCA7}"/>
              </a:ext>
            </a:extLst>
          </p:cNvPr>
          <p:cNvSpPr txBox="1">
            <a:spLocks/>
          </p:cNvSpPr>
          <p:nvPr/>
        </p:nvSpPr>
        <p:spPr>
          <a:xfrm>
            <a:off x="750122" y="1494029"/>
            <a:ext cx="6089590" cy="4366439"/>
          </a:xfrm>
          <a:prstGeom prst="rect">
            <a:avLst/>
          </a:prstGeom>
        </p:spPr>
        <p:txBody>
          <a:bodyPr lIns="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50000"/>
              </a:lnSpc>
              <a:buNone/>
            </a:pPr>
            <a:r>
              <a:rPr lang="de-DE" sz="1400" dirty="0">
                <a:latin typeface="Overlock" panose="02000506030000020004"/>
                <a:ea typeface="Roboto" panose="02000000000000000000" pitchFamily="2" charset="0"/>
                <a:cs typeface="Diwan Kufi" pitchFamily="2" charset="-78"/>
              </a:rPr>
              <a:t>Kernanliegen der Gartendenkmalpflege ist die Erhaltung historischer (Landschafts-)Bilder. Die Gartenstruktur gilt als (kunst-)historisches Dokument – und als solches wird sie geschützt. Verschiedene Zeitschichten, botanische Gestaltungselemente bzw. architektonische Strukturen werden gezielt erhalten.  </a:t>
            </a:r>
            <a:r>
              <a:rPr lang="de-DE" sz="1400" dirty="0" smtClean="0">
                <a:latin typeface="Overlock" panose="02000506030000020004"/>
                <a:ea typeface="Roboto" panose="02000000000000000000" pitchFamily="2" charset="0"/>
                <a:cs typeface="Diwan Kufi" pitchFamily="2" charset="-78"/>
              </a:rPr>
              <a:t>Diese </a:t>
            </a:r>
            <a:r>
              <a:rPr lang="de-DE" sz="1400" dirty="0">
                <a:latin typeface="Overlock" panose="02000506030000020004"/>
                <a:ea typeface="Roboto" panose="02000000000000000000" pitchFamily="2" charset="0"/>
                <a:cs typeface="Diwan Kufi" pitchFamily="2" charset="-78"/>
              </a:rPr>
              <a:t>Praxis kann auch der heimischen Fauna zugutekommen. Der ökologische Wert historischer Gartenanlagen hängt gerade mit ihrer langwierigen Bewirtschaftung zusammen. Während die Struktur der europäischen Kulturlandschaft in den vergangenen Jahrhunderten einem starken Wandel unterlag, der vor allem seit der Durchsetzung der industriellen Landwirtschaft mit ökologischen Kosten einherging, zeichnete sich die Pflege historischer Gartenanlagen vor allem durch Kontinuität aus.  Heute stellen sie „grüne Rückzugsräume“ dar, die entscheidende Habitatstrukturen enthalten können. Damit unterscheiden sie sich grundlegend von einem Umland, das durch Land- und Forstwirtschaft bzw. Verstädterung geprägt ist.  </a:t>
            </a:r>
          </a:p>
        </p:txBody>
      </p:sp>
      <p:pic>
        <p:nvPicPr>
          <p:cNvPr id="25" name="Grafi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219" y="6225603"/>
            <a:ext cx="2830493" cy="2122869"/>
          </a:xfrm>
          <a:prstGeom prst="rect">
            <a:avLst/>
          </a:prstGeom>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834" y="6638290"/>
            <a:ext cx="2854389" cy="1710182"/>
          </a:xfrm>
          <a:prstGeom prst="rect">
            <a:avLst/>
          </a:prstGeom>
          <a:ln>
            <a:solidFill>
              <a:srgbClr val="000000"/>
            </a:solidFill>
          </a:ln>
        </p:spPr>
      </p:pic>
      <p:sp>
        <p:nvSpPr>
          <p:cNvPr id="11" name="Textfeld 10"/>
          <p:cNvSpPr txBox="1"/>
          <p:nvPr/>
        </p:nvSpPr>
        <p:spPr>
          <a:xfrm>
            <a:off x="1034834" y="8436608"/>
            <a:ext cx="3364992" cy="276999"/>
          </a:xfrm>
          <a:prstGeom prst="rect">
            <a:avLst/>
          </a:prstGeom>
          <a:noFill/>
        </p:spPr>
        <p:txBody>
          <a:bodyPr wrap="square" rtlCol="0">
            <a:spAutoFit/>
          </a:bodyPr>
          <a:lstStyle/>
          <a:p>
            <a:r>
              <a:rPr lang="de-DE" sz="1200" dirty="0" smtClean="0">
                <a:latin typeface="Overlock" panose="02000506030000020004"/>
              </a:rPr>
              <a:t>SG, Alexander Paul Englert</a:t>
            </a:r>
            <a:endParaRPr lang="de-DE" sz="1200" dirty="0">
              <a:latin typeface="Overlock" panose="02000506030000020004"/>
            </a:endParaRPr>
          </a:p>
        </p:txBody>
      </p:sp>
    </p:spTree>
    <p:extLst>
      <p:ext uri="{BB962C8B-B14F-4D97-AF65-F5344CB8AC3E}">
        <p14:creationId xmlns:p14="http://schemas.microsoft.com/office/powerpoint/2010/main" val="140599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white logo&#10;&#10;Description automatically generated">
            <a:extLst>
              <a:ext uri="{FF2B5EF4-FFF2-40B4-BE49-F238E27FC236}">
                <a16:creationId xmlns:a16="http://schemas.microsoft.com/office/drawing/2014/main" id="{81BE3201-721A-BF5A-2034-C578EA211EB8}"/>
              </a:ext>
            </a:extLst>
          </p:cNvPr>
          <p:cNvPicPr>
            <a:picLocks noChangeAspect="1"/>
          </p:cNvPicPr>
          <p:nvPr/>
        </p:nvPicPr>
        <p:blipFill>
          <a:blip r:embed="rId2"/>
          <a:stretch>
            <a:fillRect/>
          </a:stretch>
        </p:blipFill>
        <p:spPr>
          <a:xfrm>
            <a:off x="519728" y="9016158"/>
            <a:ext cx="1153087" cy="829516"/>
          </a:xfrm>
          <a:prstGeom prst="rect">
            <a:avLst/>
          </a:prstGeom>
        </p:spPr>
      </p:pic>
      <p:pic>
        <p:nvPicPr>
          <p:cNvPr id="13" name="Picture 12" descr="A blue and green logo&#10;&#10;Description automatically generated">
            <a:extLst>
              <a:ext uri="{FF2B5EF4-FFF2-40B4-BE49-F238E27FC236}">
                <a16:creationId xmlns:a16="http://schemas.microsoft.com/office/drawing/2014/main" id="{9A8D4649-34AB-DCFA-CB5C-077D26CFEDDB}"/>
              </a:ext>
            </a:extLst>
          </p:cNvPr>
          <p:cNvPicPr>
            <a:picLocks noChangeAspect="1"/>
          </p:cNvPicPr>
          <p:nvPr/>
        </p:nvPicPr>
        <p:blipFill>
          <a:blip r:embed="rId3"/>
          <a:stretch>
            <a:fillRect/>
          </a:stretch>
        </p:blipFill>
        <p:spPr>
          <a:xfrm>
            <a:off x="6256546" y="8880396"/>
            <a:ext cx="978501" cy="978501"/>
          </a:xfrm>
          <a:prstGeom prst="rect">
            <a:avLst/>
          </a:prstGeom>
        </p:spPr>
      </p:pic>
      <p:pic>
        <p:nvPicPr>
          <p:cNvPr id="14" name="Picture 13">
            <a:extLst>
              <a:ext uri="{FF2B5EF4-FFF2-40B4-BE49-F238E27FC236}">
                <a16:creationId xmlns:a16="http://schemas.microsoft.com/office/drawing/2014/main" id="{819A19DE-4848-4FA2-5F0B-7FD162977774}"/>
              </a:ext>
            </a:extLst>
          </p:cNvPr>
          <p:cNvPicPr>
            <a:picLocks noChangeAspect="1"/>
          </p:cNvPicPr>
          <p:nvPr/>
        </p:nvPicPr>
        <p:blipFill>
          <a:blip r:embed="rId4"/>
          <a:stretch>
            <a:fillRect/>
          </a:stretch>
        </p:blipFill>
        <p:spPr>
          <a:xfrm>
            <a:off x="3101746" y="9172307"/>
            <a:ext cx="2122757" cy="686590"/>
          </a:xfrm>
          <a:prstGeom prst="rect">
            <a:avLst/>
          </a:prstGeom>
        </p:spPr>
      </p:pic>
      <p:pic>
        <p:nvPicPr>
          <p:cNvPr id="16" name="Picture 15">
            <a:extLst>
              <a:ext uri="{FF2B5EF4-FFF2-40B4-BE49-F238E27FC236}">
                <a16:creationId xmlns:a16="http://schemas.microsoft.com/office/drawing/2014/main" id="{E5D1C288-DE76-DC8B-5DD0-301B9A05C29B}"/>
              </a:ext>
            </a:extLst>
          </p:cNvPr>
          <p:cNvPicPr>
            <a:picLocks noChangeAspect="1"/>
          </p:cNvPicPr>
          <p:nvPr/>
        </p:nvPicPr>
        <p:blipFill>
          <a:blip r:embed="rId5"/>
          <a:stretch>
            <a:fillRect/>
          </a:stretch>
        </p:blipFill>
        <p:spPr>
          <a:xfrm>
            <a:off x="503238" y="846139"/>
            <a:ext cx="6540500" cy="5499100"/>
          </a:xfrm>
          <a:prstGeom prst="rect">
            <a:avLst/>
          </a:prstGeom>
        </p:spPr>
      </p:pic>
      <p:sp>
        <p:nvSpPr>
          <p:cNvPr id="18" name="TextBox 17">
            <a:extLst>
              <a:ext uri="{FF2B5EF4-FFF2-40B4-BE49-F238E27FC236}">
                <a16:creationId xmlns:a16="http://schemas.microsoft.com/office/drawing/2014/main" id="{224FC0E4-BBB8-1ADF-A14A-105638A8A8DC}"/>
              </a:ext>
            </a:extLst>
          </p:cNvPr>
          <p:cNvSpPr txBox="1"/>
          <p:nvPr/>
        </p:nvSpPr>
        <p:spPr>
          <a:xfrm>
            <a:off x="496888" y="6768685"/>
            <a:ext cx="2368232" cy="1708160"/>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Didaktik der Biowissenschaften</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Goethe-Universität Frankfurt</a:t>
            </a:r>
            <a:br>
              <a:rPr lang="de-DE" sz="1050" dirty="0">
                <a:solidFill>
                  <a:srgbClr val="8EC549"/>
                </a:solidFill>
                <a:latin typeface="Overlock" panose="02000506030000020004"/>
                <a:ea typeface="Roboto" panose="02000000000000000000" pitchFamily="2" charset="0"/>
              </a:rPr>
            </a:br>
            <a:r>
              <a:rPr lang="de-DE" sz="1050" dirty="0">
                <a:solidFill>
                  <a:srgbClr val="8EC549"/>
                </a:solidFill>
                <a:latin typeface="Overlock" panose="02000506030000020004"/>
                <a:ea typeface="Roboto" panose="02000000000000000000" pitchFamily="2" charset="0"/>
              </a:rPr>
              <a:t>Biologicum, Campus Riedberg</a:t>
            </a:r>
          </a:p>
          <a:p>
            <a:r>
              <a:rPr lang="de-DE" sz="1050" dirty="0">
                <a:solidFill>
                  <a:srgbClr val="8EC549"/>
                </a:solidFill>
                <a:latin typeface="Overlock" panose="02000506030000020004"/>
                <a:ea typeface="Roboto" panose="02000000000000000000" pitchFamily="2" charset="0"/>
              </a:rPr>
              <a:t>Max-von-Laue-Straße 13</a:t>
            </a:r>
          </a:p>
          <a:p>
            <a:r>
              <a:rPr lang="de-DE" sz="1050" dirty="0">
                <a:solidFill>
                  <a:srgbClr val="8EC549"/>
                </a:solidFill>
                <a:latin typeface="Overlock" panose="02000506030000020004"/>
                <a:ea typeface="Roboto" panose="02000000000000000000" pitchFamily="2" charset="0"/>
              </a:rPr>
              <a:t>60438 Frankfurt am Main</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Tel: +49 69 798-42270</a:t>
            </a: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sp>
        <p:nvSpPr>
          <p:cNvPr id="7" name="TextBox 17">
            <a:extLst>
              <a:ext uri="{FF2B5EF4-FFF2-40B4-BE49-F238E27FC236}">
                <a16:creationId xmlns:a16="http://schemas.microsoft.com/office/drawing/2014/main" id="{224FC0E4-BBB8-1ADF-A14A-105638A8A8DC}"/>
              </a:ext>
            </a:extLst>
          </p:cNvPr>
          <p:cNvSpPr txBox="1"/>
          <p:nvPr/>
        </p:nvSpPr>
        <p:spPr>
          <a:xfrm>
            <a:off x="2898498" y="6768685"/>
            <a:ext cx="2368232" cy="1708160"/>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Schlösser und Gärten Hessen</a:t>
            </a:r>
          </a:p>
          <a:p>
            <a:endParaRPr lang="de-DE" sz="1050" b="1"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Schloss </a:t>
            </a:r>
          </a:p>
          <a:p>
            <a:r>
              <a:rPr lang="de-DE" sz="1050" dirty="0">
                <a:solidFill>
                  <a:srgbClr val="8EC549"/>
                </a:solidFill>
                <a:latin typeface="Overlock" panose="02000506030000020004"/>
                <a:ea typeface="Roboto" panose="02000000000000000000" pitchFamily="2" charset="0"/>
              </a:rPr>
              <a:t>61348 Bad Homburg vor der Höhe</a:t>
            </a:r>
          </a:p>
          <a:p>
            <a:r>
              <a:rPr lang="de-DE" sz="1050" dirty="0">
                <a:solidFill>
                  <a:srgbClr val="8EC549"/>
                </a:solidFill>
                <a:latin typeface="Overlock" panose="02000506030000020004"/>
                <a:ea typeface="Roboto" panose="02000000000000000000" pitchFamily="2" charset="0"/>
              </a:rPr>
              <a:t>info@schloesser.hessen.de</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Tel.: +49 (0)6172 9262-0</a:t>
            </a:r>
          </a:p>
          <a:p>
            <a:endParaRPr lang="de-DE" sz="1050" dirty="0">
              <a:solidFill>
                <a:srgbClr val="8EC549"/>
              </a:solidFill>
              <a:latin typeface="Overlock" panose="02000506030000020004"/>
              <a:ea typeface="Roboto" panose="02000000000000000000" pitchFamily="2" charset="0"/>
            </a:endParaRP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sp>
        <p:nvSpPr>
          <p:cNvPr id="9" name="TextBox 17">
            <a:extLst>
              <a:ext uri="{FF2B5EF4-FFF2-40B4-BE49-F238E27FC236}">
                <a16:creationId xmlns:a16="http://schemas.microsoft.com/office/drawing/2014/main" id="{224FC0E4-BBB8-1ADF-A14A-105638A8A8DC}"/>
              </a:ext>
            </a:extLst>
          </p:cNvPr>
          <p:cNvSpPr txBox="1"/>
          <p:nvPr/>
        </p:nvSpPr>
        <p:spPr>
          <a:xfrm>
            <a:off x="5072430" y="6768685"/>
            <a:ext cx="2368232" cy="1061829"/>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Projekthomepage</a:t>
            </a:r>
          </a:p>
          <a:p>
            <a:endParaRPr lang="de-DE" sz="1050" b="1"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www.schloesser-hessen.de/de/projekt-lernort-gartendenkmal</a:t>
            </a: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pic>
        <p:nvPicPr>
          <p:cNvPr id="2" name="Grafik 1"/>
          <p:cNvPicPr>
            <a:picLocks noChangeAspect="1"/>
          </p:cNvPicPr>
          <p:nvPr/>
        </p:nvPicPr>
        <p:blipFill>
          <a:blip r:embed="rId6"/>
          <a:stretch>
            <a:fillRect/>
          </a:stretch>
        </p:blipFill>
        <p:spPr>
          <a:xfrm>
            <a:off x="5661977" y="7545533"/>
            <a:ext cx="854368" cy="854368"/>
          </a:xfrm>
          <a:prstGeom prst="rect">
            <a:avLst/>
          </a:prstGeom>
        </p:spPr>
      </p:pic>
    </p:spTree>
    <p:extLst>
      <p:ext uri="{BB962C8B-B14F-4D97-AF65-F5344CB8AC3E}">
        <p14:creationId xmlns:p14="http://schemas.microsoft.com/office/powerpoint/2010/main" val="171262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10" name="Title 1">
            <a:extLst>
              <a:ext uri="{FF2B5EF4-FFF2-40B4-BE49-F238E27FC236}">
                <a16:creationId xmlns:a16="http://schemas.microsoft.com/office/drawing/2014/main" id="{0DCB925C-A827-EA01-3196-4B3D7C55D643}"/>
              </a:ext>
            </a:extLst>
          </p:cNvPr>
          <p:cNvSpPr txBox="1">
            <a:spLocks/>
          </p:cNvSpPr>
          <p:nvPr/>
        </p:nvSpPr>
        <p:spPr>
          <a:xfrm>
            <a:off x="972985" y="1063522"/>
            <a:ext cx="5832475" cy="1385601"/>
          </a:xfrm>
          <a:prstGeom prst="rect">
            <a:avLst/>
          </a:prstGeom>
          <a:noFill/>
        </p:spPr>
        <p:txBody>
          <a:bodyPr vert="horz" lIns="0" tIns="45720" rIns="91440" bIns="45720" rtlCol="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3600" b="1" dirty="0">
                <a:solidFill>
                  <a:srgbClr val="C00000"/>
                </a:solidFill>
                <a:latin typeface="Overlock" panose="02000506030000020004" pitchFamily="2" charset="77"/>
                <a:cs typeface="Amatic SC" pitchFamily="2" charset="-79"/>
              </a:rPr>
              <a:t>Inhalt</a:t>
            </a:r>
            <a:endParaRPr lang="de-DE" sz="3300" dirty="0">
              <a:solidFill>
                <a:srgbClr val="C00000"/>
              </a:solidFill>
              <a:latin typeface="Overlock" panose="02000506030000020004" pitchFamily="2" charset="77"/>
            </a:endParaRPr>
          </a:p>
        </p:txBody>
      </p:sp>
      <p:sp>
        <p:nvSpPr>
          <p:cNvPr id="4" name="Footer Placeholder 3">
            <a:extLst>
              <a:ext uri="{FF2B5EF4-FFF2-40B4-BE49-F238E27FC236}">
                <a16:creationId xmlns:a16="http://schemas.microsoft.com/office/drawing/2014/main" id="{F581E727-57AC-BD8B-773D-013F28298479}"/>
              </a:ext>
            </a:extLst>
          </p:cNvPr>
          <p:cNvSpPr>
            <a:spLocks noGrp="1"/>
          </p:cNvSpPr>
          <p:nvPr>
            <p:ph type="ftr" sz="quarter" idx="3"/>
          </p:nvPr>
        </p:nvSpPr>
        <p:spPr>
          <a:xfrm>
            <a:off x="519727" y="9909729"/>
            <a:ext cx="1785937" cy="569240"/>
          </a:xfrm>
        </p:spPr>
        <p:txBody>
          <a:bodyPr/>
          <a:lstStyle/>
          <a:p>
            <a:r>
              <a:rPr lang="en-GB" dirty="0">
                <a:solidFill>
                  <a:schemeClr val="bg1"/>
                </a:solidFill>
              </a:rPr>
              <a:t>Lernort Gartendenkmal</a:t>
            </a:r>
            <a:endParaRPr lang="en-DE" dirty="0">
              <a:solidFill>
                <a:schemeClr val="bg1"/>
              </a:solidFill>
            </a:endParaRPr>
          </a:p>
        </p:txBody>
      </p:sp>
      <p:sp>
        <p:nvSpPr>
          <p:cNvPr id="5" name="Slide Number Placeholder 4">
            <a:extLst>
              <a:ext uri="{FF2B5EF4-FFF2-40B4-BE49-F238E27FC236}">
                <a16:creationId xmlns:a16="http://schemas.microsoft.com/office/drawing/2014/main" id="{937189E8-BC48-F638-24EA-D9E49E837438}"/>
              </a:ext>
            </a:extLst>
          </p:cNvPr>
          <p:cNvSpPr>
            <a:spLocks noGrp="1"/>
          </p:cNvSpPr>
          <p:nvPr>
            <p:ph type="sldNum" sz="quarter" idx="4"/>
          </p:nvPr>
        </p:nvSpPr>
        <p:spPr/>
        <p:txBody>
          <a:bodyPr/>
          <a:lstStyle/>
          <a:p>
            <a:fld id="{E4D20B4E-D05D-1342-9033-96884FAEEE54}" type="slidenum">
              <a:rPr lang="en-DE" smtClean="0">
                <a:solidFill>
                  <a:schemeClr val="bg1"/>
                </a:solidFill>
              </a:rPr>
              <a:pPr/>
              <a:t>2</a:t>
            </a:fld>
            <a:endParaRPr lang="en-DE" dirty="0">
              <a:solidFill>
                <a:schemeClr val="bg1"/>
              </a:solidFill>
            </a:endParaRPr>
          </a:p>
        </p:txBody>
      </p:sp>
      <p:sp>
        <p:nvSpPr>
          <p:cNvPr id="35" name="Title 1">
            <a:extLst>
              <a:ext uri="{FF2B5EF4-FFF2-40B4-BE49-F238E27FC236}">
                <a16:creationId xmlns:a16="http://schemas.microsoft.com/office/drawing/2014/main" id="{0DCB925C-A827-EA01-3196-4B3D7C55D643}"/>
              </a:ext>
            </a:extLst>
          </p:cNvPr>
          <p:cNvSpPr txBox="1">
            <a:spLocks/>
          </p:cNvSpPr>
          <p:nvPr/>
        </p:nvSpPr>
        <p:spPr>
          <a:xfrm>
            <a:off x="944495" y="1820377"/>
            <a:ext cx="5832475" cy="3428279"/>
          </a:xfrm>
          <a:prstGeom prst="flowChartDocument">
            <a:avLst/>
          </a:prstGeom>
          <a:solidFill>
            <a:schemeClr val="accent6">
              <a:lumMod val="20000"/>
              <a:lumOff val="80000"/>
            </a:schemeClr>
          </a:solidFill>
        </p:spPr>
        <p:txBody>
          <a:bodyPr vert="horz" lIns="0" tIns="45720" rIns="91440" bIns="45720" rtlCol="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a:solidFill>
                  <a:srgbClr val="C00000"/>
                </a:solidFill>
                <a:latin typeface="Overlock" panose="02000506030000020004" pitchFamily="2" charset="77"/>
                <a:cs typeface="Amatic SC" pitchFamily="2" charset="-79"/>
              </a:rPr>
              <a:t> </a:t>
            </a:r>
            <a:r>
              <a:rPr lang="de-DE" sz="2000" b="1" dirty="0" smtClean="0">
                <a:solidFill>
                  <a:srgbClr val="C00000"/>
                </a:solidFill>
                <a:latin typeface="Overlock" panose="02000506030000020004" pitchFamily="2" charset="77"/>
                <a:cs typeface="Amatic SC" pitchFamily="2" charset="-79"/>
              </a:rPr>
              <a:t> Ziele </a:t>
            </a:r>
            <a:r>
              <a:rPr lang="de-DE" sz="2000" b="1" dirty="0">
                <a:solidFill>
                  <a:srgbClr val="C00000"/>
                </a:solidFill>
                <a:latin typeface="Overlock" panose="02000506030000020004" pitchFamily="2" charset="77"/>
                <a:cs typeface="Amatic SC" pitchFamily="2" charset="-79"/>
              </a:rPr>
              <a:t>der Station</a:t>
            </a:r>
            <a:r>
              <a:rPr lang="de-DE" sz="2000" b="1" dirty="0" smtClean="0">
                <a:solidFill>
                  <a:srgbClr val="C00000"/>
                </a:solidFill>
                <a:latin typeface="Overlock" panose="02000506030000020004" pitchFamily="2" charset="77"/>
                <a:cs typeface="Amatic SC" pitchFamily="2" charset="-79"/>
              </a:rPr>
              <a:t>…………………………………………………..…3-4</a:t>
            </a:r>
            <a:endParaRPr lang="de-DE" sz="2000" b="1" dirty="0">
              <a:solidFill>
                <a:srgbClr val="C00000"/>
              </a:solidFill>
              <a:latin typeface="Overlock" panose="02000506030000020004" pitchFamily="2" charset="77"/>
              <a:cs typeface="Amatic SC" pitchFamily="2" charset="-79"/>
            </a:endParaRPr>
          </a:p>
          <a:p>
            <a:pPr>
              <a:lnSpc>
                <a:spcPct val="100000"/>
              </a:lnSpc>
            </a:pPr>
            <a:endParaRPr lang="de-DE" sz="2000" b="1" dirty="0">
              <a:solidFill>
                <a:srgbClr val="C00000"/>
              </a:solidFill>
              <a:latin typeface="Overlock" panose="02000506030000020004" pitchFamily="2" charset="77"/>
              <a:cs typeface="Amatic SC" pitchFamily="2" charset="-79"/>
            </a:endParaRPr>
          </a:p>
          <a:p>
            <a:pPr>
              <a:lnSpc>
                <a:spcPct val="100000"/>
              </a:lnSpc>
            </a:pPr>
            <a:r>
              <a:rPr lang="de-DE" sz="2000" b="1" dirty="0" smtClean="0">
                <a:solidFill>
                  <a:srgbClr val="C00000"/>
                </a:solidFill>
                <a:latin typeface="Overlock" panose="02000506030000020004" pitchFamily="2" charset="77"/>
              </a:rPr>
              <a:t> Leitfaden: Station Teich………………..................................5-7</a:t>
            </a:r>
            <a:endParaRPr lang="de-DE" sz="2000" b="1" dirty="0">
              <a:solidFill>
                <a:srgbClr val="C00000"/>
              </a:solidFill>
              <a:latin typeface="Overlock" panose="02000506030000020004" pitchFamily="2" charset="77"/>
              <a:cs typeface="Amatic SC" pitchFamily="2" charset="-79"/>
            </a:endParaRPr>
          </a:p>
          <a:p>
            <a:pPr>
              <a:lnSpc>
                <a:spcPct val="100000"/>
              </a:lnSpc>
            </a:pPr>
            <a:endParaRPr lang="de-DE" sz="2000" b="1" dirty="0">
              <a:solidFill>
                <a:srgbClr val="C00000"/>
              </a:solidFill>
              <a:latin typeface="Overlock" panose="02000506030000020004" pitchFamily="2" charset="77"/>
              <a:cs typeface="Amatic SC" pitchFamily="2" charset="-79"/>
            </a:endParaRPr>
          </a:p>
          <a:p>
            <a:pPr>
              <a:lnSpc>
                <a:spcPct val="100000"/>
              </a:lnSpc>
            </a:pPr>
            <a:r>
              <a:rPr lang="de-DE" sz="2000" b="1" dirty="0" smtClean="0">
                <a:solidFill>
                  <a:srgbClr val="C00000"/>
                </a:solidFill>
                <a:latin typeface="Overlock" panose="02000506030000020004" pitchFamily="2" charset="77"/>
              </a:rPr>
              <a:t> Biologischer Hintergrund..................................................8-9</a:t>
            </a:r>
          </a:p>
          <a:p>
            <a:pPr>
              <a:lnSpc>
                <a:spcPct val="100000"/>
              </a:lnSpc>
            </a:pPr>
            <a:endParaRPr lang="de-DE" sz="2000" b="1" dirty="0">
              <a:solidFill>
                <a:srgbClr val="C00000"/>
              </a:solidFill>
              <a:latin typeface="Overlock" panose="02000506030000020004" pitchFamily="2" charset="77"/>
            </a:endParaRPr>
          </a:p>
          <a:p>
            <a:pPr>
              <a:lnSpc>
                <a:spcPct val="100000"/>
              </a:lnSpc>
            </a:pPr>
            <a:r>
              <a:rPr lang="de-DE" sz="2000" b="1" dirty="0" smtClean="0">
                <a:solidFill>
                  <a:srgbClr val="C00000"/>
                </a:solidFill>
                <a:latin typeface="Overlock" panose="02000506030000020004" pitchFamily="2" charset="77"/>
              </a:rPr>
              <a:t> Denkmalpflegerischer </a:t>
            </a:r>
            <a:r>
              <a:rPr lang="de-DE" sz="2000" b="1" dirty="0">
                <a:solidFill>
                  <a:srgbClr val="C00000"/>
                </a:solidFill>
                <a:latin typeface="Overlock" panose="02000506030000020004" pitchFamily="2" charset="77"/>
              </a:rPr>
              <a:t>Hintergrund</a:t>
            </a:r>
            <a:r>
              <a:rPr lang="de-DE" sz="2000" b="1" dirty="0" smtClean="0">
                <a:solidFill>
                  <a:srgbClr val="C00000"/>
                </a:solidFill>
                <a:latin typeface="Overlock" panose="02000506030000020004" pitchFamily="2" charset="77"/>
              </a:rPr>
              <a:t>.....................................10</a:t>
            </a:r>
            <a:endParaRPr lang="de-DE" sz="2000" b="1" dirty="0">
              <a:solidFill>
                <a:srgbClr val="C00000"/>
              </a:solidFill>
              <a:latin typeface="Overlock" panose="02000506030000020004" pitchFamily="2" charset="77"/>
            </a:endParaRPr>
          </a:p>
          <a:p>
            <a:pPr>
              <a:lnSpc>
                <a:spcPct val="100000"/>
              </a:lnSpc>
            </a:pPr>
            <a:endParaRPr lang="de-DE" sz="2000" b="1" dirty="0">
              <a:solidFill>
                <a:srgbClr val="C00000"/>
              </a:solidFill>
              <a:latin typeface="Overlock" panose="02000506030000020004" pitchFamily="2" charset="77"/>
              <a:cs typeface="Amatic SC" pitchFamily="2"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2000" b="1" dirty="0">
              <a:solidFill>
                <a:srgbClr val="C00000"/>
              </a:solidFill>
              <a:latin typeface="Overlock" panose="02000506030000020004" pitchFamily="2" charset="77"/>
              <a:cs typeface="Amatic SC" pitchFamily="2" charset="-79"/>
            </a:endParaRPr>
          </a:p>
        </p:txBody>
      </p:sp>
      <p:pic>
        <p:nvPicPr>
          <p:cNvPr id="7" name="Picture 5">
            <a:extLst>
              <a:ext uri="{FF2B5EF4-FFF2-40B4-BE49-F238E27FC236}">
                <a16:creationId xmlns:a16="http://schemas.microsoft.com/office/drawing/2014/main" id="{625825DB-0B60-97E4-8059-2E0AF33FA92F}"/>
              </a:ext>
            </a:extLst>
          </p:cNvPr>
          <p:cNvPicPr>
            <a:picLocks noChangeAspect="1"/>
          </p:cNvPicPr>
          <p:nvPr/>
        </p:nvPicPr>
        <p:blipFill>
          <a:blip r:embed="rId2"/>
          <a:stretch>
            <a:fillRect/>
          </a:stretch>
        </p:blipFill>
        <p:spPr>
          <a:xfrm>
            <a:off x="5665133" y="7465946"/>
            <a:ext cx="1048700" cy="1543919"/>
          </a:xfrm>
          <a:prstGeom prst="rect">
            <a:avLst/>
          </a:prstGeom>
        </p:spPr>
      </p:pic>
      <p:sp>
        <p:nvSpPr>
          <p:cNvPr id="9"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159908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20869" y="1535908"/>
            <a:ext cx="6283208" cy="2040089"/>
          </a:xfrm>
          <a:prstGeom prst="rect">
            <a:avLst/>
          </a:prstGeom>
        </p:spPr>
        <p:txBody>
          <a:bodyPr lIns="0">
            <a:noAutofit/>
          </a:bodyPr>
          <a:lstStyle/>
          <a:p>
            <a:pPr marL="0" indent="0">
              <a:lnSpc>
                <a:spcPct val="150000"/>
              </a:lnSpc>
              <a:buNone/>
            </a:pPr>
            <a:r>
              <a:rPr lang="de-DE" sz="1400" dirty="0">
                <a:latin typeface="Overlock" panose="02000506030000020004"/>
                <a:ea typeface="Roboto" panose="02000000000000000000" pitchFamily="2" charset="0"/>
                <a:cs typeface="Diwan Kufi" pitchFamily="2" charset="-78"/>
              </a:rPr>
              <a:t>Die Station soll die Lernenden für die ökologische Bedeutung historischer Grünanlagen sensibilisieren. Die Kinder nehmen den Teich zunächst </a:t>
            </a:r>
            <a:r>
              <a:rPr lang="de-DE" sz="1400" dirty="0" smtClean="0">
                <a:latin typeface="Overlock" panose="02000506030000020004"/>
                <a:ea typeface="Roboto" panose="02000000000000000000" pitchFamily="2" charset="0"/>
                <a:cs typeface="Diwan Kufi" pitchFamily="2" charset="-78"/>
              </a:rPr>
              <a:t>aus künstlerischer Perspektive </a:t>
            </a:r>
            <a:r>
              <a:rPr lang="de-DE" sz="1400" dirty="0">
                <a:latin typeface="Overlock" panose="02000506030000020004"/>
                <a:ea typeface="Roboto" panose="02000000000000000000" pitchFamily="2" charset="0"/>
                <a:cs typeface="Diwan Kufi" pitchFamily="2" charset="-78"/>
              </a:rPr>
              <a:t>in den Blick. Anschließend lernen sie Tiere kennen, denen dieser als Lebensraum dient. </a:t>
            </a:r>
            <a:r>
              <a:rPr lang="de-DE" sz="1400" dirty="0" smtClean="0">
                <a:latin typeface="Overlock" panose="02000506030000020004"/>
                <a:ea typeface="Roboto" panose="02000000000000000000" pitchFamily="2" charset="0"/>
                <a:cs typeface="Diwan Kufi" pitchFamily="2" charset="-78"/>
              </a:rPr>
              <a:t>Dabei </a:t>
            </a:r>
            <a:r>
              <a:rPr lang="de-DE" sz="1400" dirty="0">
                <a:latin typeface="Overlock" panose="02000506030000020004"/>
                <a:ea typeface="Roboto" panose="02000000000000000000" pitchFamily="2" charset="0"/>
                <a:cs typeface="Diwan Kufi" pitchFamily="2" charset="-78"/>
              </a:rPr>
              <a:t>werden zwei Fragestellungen verfolgt:</a:t>
            </a: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3</a:t>
            </a:fld>
            <a:endParaRPr lang="en-DE" dirty="0">
              <a:solidFill>
                <a:schemeClr val="bg1"/>
              </a:solidFill>
            </a:endParaRPr>
          </a:p>
        </p:txBody>
      </p:sp>
      <p:sp>
        <p:nvSpPr>
          <p:cNvPr id="21" name="Title 1">
            <a:extLst>
              <a:ext uri="{FF2B5EF4-FFF2-40B4-BE49-F238E27FC236}">
                <a16:creationId xmlns:a16="http://schemas.microsoft.com/office/drawing/2014/main" id="{78B03F53-CDDF-F4CE-3006-FAC4C0FD8FF5}"/>
              </a:ext>
            </a:extLst>
          </p:cNvPr>
          <p:cNvSpPr txBox="1">
            <a:spLocks/>
          </p:cNvSpPr>
          <p:nvPr/>
        </p:nvSpPr>
        <p:spPr>
          <a:xfrm>
            <a:off x="813015" y="1005813"/>
            <a:ext cx="5832475"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800" b="1" dirty="0">
                <a:solidFill>
                  <a:srgbClr val="8EC549"/>
                </a:solidFill>
                <a:latin typeface="Overlock" panose="02000506030000020004" pitchFamily="2" charset="77"/>
                <a:cs typeface="Amatic SC" pitchFamily="2" charset="-79"/>
              </a:rPr>
              <a:t>Ziele </a:t>
            </a:r>
            <a:r>
              <a:rPr lang="de-DE" sz="2800" b="1" dirty="0" smtClean="0">
                <a:solidFill>
                  <a:srgbClr val="8EC549"/>
                </a:solidFill>
                <a:latin typeface="Overlock" panose="02000506030000020004" pitchFamily="2" charset="77"/>
                <a:cs typeface="Amatic SC" pitchFamily="2" charset="-79"/>
              </a:rPr>
              <a:t>der Station</a:t>
            </a:r>
            <a:r>
              <a:rPr lang="de-DE" sz="3600" b="1" dirty="0">
                <a:solidFill>
                  <a:srgbClr val="DB3363"/>
                </a:solidFill>
                <a:latin typeface="Overlock" panose="02000506030000020004" pitchFamily="2" charset="77"/>
                <a:cs typeface="Amatic SC" pitchFamily="2" charset="-79"/>
              </a:rPr>
              <a:t/>
            </a:r>
            <a:br>
              <a:rPr lang="de-DE" sz="3600" b="1" dirty="0">
                <a:solidFill>
                  <a:srgbClr val="DB3363"/>
                </a:solidFill>
                <a:latin typeface="Overlock" panose="02000506030000020004" pitchFamily="2" charset="77"/>
                <a:cs typeface="Amatic SC" pitchFamily="2" charset="-79"/>
              </a:rPr>
            </a:br>
            <a:r>
              <a:rPr lang="de-DE" sz="3600" dirty="0">
                <a:latin typeface="Overlock" panose="02000506030000020004" pitchFamily="2" charset="77"/>
              </a:rPr>
              <a:t/>
            </a:r>
            <a:br>
              <a:rPr lang="de-DE" sz="3600" dirty="0">
                <a:latin typeface="Overlock" panose="02000506030000020004" pitchFamily="2" charset="77"/>
              </a:rPr>
            </a:br>
            <a:endParaRPr lang="de-DE" sz="3600" dirty="0">
              <a:latin typeface="Overlock" panose="02000506030000020004" pitchFamily="2" charset="77"/>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620869" y="3061194"/>
            <a:ext cx="6071972" cy="1685099"/>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r>
              <a:rPr lang="de-DE" sz="2800" b="1" dirty="0">
                <a:solidFill>
                  <a:prstClr val="white"/>
                </a:solidFill>
                <a:latin typeface="Overlock" panose="02000506030000020004" pitchFamily="2" charset="77"/>
                <a:ea typeface="+mn-ea"/>
                <a:cs typeface="Amatic SC" pitchFamily="2" charset="-79"/>
              </a:rPr>
              <a:t>Frage 1: Welche Tiere können wir am Teich beobachten?</a:t>
            </a: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11" name="Title 1">
            <a:extLst>
              <a:ext uri="{FF2B5EF4-FFF2-40B4-BE49-F238E27FC236}">
                <a16:creationId xmlns:a16="http://schemas.microsoft.com/office/drawing/2014/main" id="{B752D46E-19B7-74C7-465C-F88FB99A0C52}"/>
              </a:ext>
            </a:extLst>
          </p:cNvPr>
          <p:cNvSpPr txBox="1">
            <a:spLocks/>
          </p:cNvSpPr>
          <p:nvPr/>
        </p:nvSpPr>
        <p:spPr>
          <a:xfrm>
            <a:off x="886891" y="4604755"/>
            <a:ext cx="5971242" cy="1689745"/>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a:solidFill>
                  <a:schemeClr val="bg1"/>
                </a:solidFill>
                <a:latin typeface="Overlock" panose="02000506030000020004" pitchFamily="2" charset="77"/>
                <a:ea typeface="+mn-ea"/>
                <a:cs typeface="Amatic SC" pitchFamily="2" charset="-79"/>
              </a:rPr>
              <a:t>Arbeitsteilige Zählung der Wasservögel</a:t>
            </a:r>
          </a:p>
          <a:p>
            <a:pPr algn="l">
              <a:lnSpc>
                <a:spcPct val="100000"/>
              </a:lnSpc>
            </a:pPr>
            <a:r>
              <a:rPr lang="de-DE" sz="1800" dirty="0">
                <a:solidFill>
                  <a:schemeClr val="bg1"/>
                </a:solidFill>
                <a:latin typeface="Overlock" panose="02000506030000020004" pitchFamily="2" charset="77"/>
                <a:ea typeface="+mn-ea"/>
                <a:cs typeface="Amatic SC" pitchFamily="2" charset="-79"/>
              </a:rPr>
              <a:t>Die Schüler*innen orientieren sich am Teich und </a:t>
            </a:r>
            <a:r>
              <a:rPr lang="de-DE" sz="1800" dirty="0" smtClean="0">
                <a:solidFill>
                  <a:schemeClr val="bg1"/>
                </a:solidFill>
                <a:latin typeface="Overlock" panose="02000506030000020004" pitchFamily="2" charset="77"/>
                <a:ea typeface="+mn-ea"/>
                <a:cs typeface="Amatic SC" pitchFamily="2" charset="-79"/>
              </a:rPr>
              <a:t>halten </a:t>
            </a:r>
            <a:r>
              <a:rPr lang="de-DE" sz="1800" dirty="0">
                <a:solidFill>
                  <a:schemeClr val="bg1"/>
                </a:solidFill>
                <a:latin typeface="Overlock" panose="02000506030000020004" pitchFamily="2" charset="77"/>
                <a:ea typeface="+mn-ea"/>
                <a:cs typeface="Amatic SC" pitchFamily="2" charset="-79"/>
              </a:rPr>
              <a:t>nach </a:t>
            </a:r>
            <a:r>
              <a:rPr lang="de-DE" sz="1800" dirty="0" smtClean="0">
                <a:solidFill>
                  <a:schemeClr val="bg1"/>
                </a:solidFill>
                <a:latin typeface="Overlock" panose="02000506030000020004" pitchFamily="2" charset="77"/>
                <a:ea typeface="+mn-ea"/>
                <a:cs typeface="Amatic SC" pitchFamily="2" charset="-79"/>
              </a:rPr>
              <a:t>Tierarten </a:t>
            </a:r>
            <a:r>
              <a:rPr lang="de-DE" sz="1800" dirty="0">
                <a:solidFill>
                  <a:schemeClr val="bg1"/>
                </a:solidFill>
                <a:latin typeface="Overlock" panose="02000506030000020004" pitchFamily="2" charset="77"/>
                <a:ea typeface="+mn-ea"/>
                <a:cs typeface="Amatic SC" pitchFamily="2" charset="-79"/>
              </a:rPr>
              <a:t>Ausschau</a:t>
            </a:r>
            <a:r>
              <a:rPr lang="de-DE" sz="1800" dirty="0" smtClean="0">
                <a:solidFill>
                  <a:schemeClr val="bg1"/>
                </a:solidFill>
                <a:latin typeface="Overlock" panose="02000506030000020004" pitchFamily="2" charset="77"/>
                <a:ea typeface="+mn-ea"/>
                <a:cs typeface="Amatic SC" pitchFamily="2" charset="-79"/>
              </a:rPr>
              <a:t>.</a:t>
            </a:r>
          </a:p>
          <a:p>
            <a:pPr algn="l">
              <a:lnSpc>
                <a:spcPct val="100000"/>
              </a:lnSpc>
            </a:pPr>
            <a:endParaRPr lang="de-DE" sz="1800" dirty="0">
              <a:solidFill>
                <a:prstClr val="white"/>
              </a:solidFill>
              <a:latin typeface="Overlock" panose="02000506030000020004" pitchFamily="2" charset="77"/>
              <a:ea typeface="+mn-ea"/>
              <a:cs typeface="Amatic SC" pitchFamily="2" charset="-79"/>
            </a:endParaRPr>
          </a:p>
        </p:txBody>
      </p:sp>
      <p:sp>
        <p:nvSpPr>
          <p:cNvPr id="13" name="Title 1">
            <a:extLst>
              <a:ext uri="{FF2B5EF4-FFF2-40B4-BE49-F238E27FC236}">
                <a16:creationId xmlns:a16="http://schemas.microsoft.com/office/drawing/2014/main" id="{B752D46E-19B7-74C7-465C-F88FB99A0C52}"/>
              </a:ext>
            </a:extLst>
          </p:cNvPr>
          <p:cNvSpPr txBox="1">
            <a:spLocks/>
          </p:cNvSpPr>
          <p:nvPr/>
        </p:nvSpPr>
        <p:spPr>
          <a:xfrm>
            <a:off x="593267" y="6002223"/>
            <a:ext cx="6147235" cy="1922755"/>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smtClean="0">
                <a:solidFill>
                  <a:schemeClr val="bg1"/>
                </a:solidFill>
                <a:latin typeface="Overlock" panose="02000506030000020004" pitchFamily="2" charset="77"/>
                <a:ea typeface="+mn-ea"/>
                <a:cs typeface="Amatic SC" pitchFamily="2" charset="-79"/>
              </a:rPr>
              <a:t>Fang kleiner Tiere</a:t>
            </a:r>
            <a:endParaRPr lang="de-DE" sz="2400" dirty="0">
              <a:solidFill>
                <a:schemeClr val="bg1"/>
              </a:solidFill>
              <a:latin typeface="Overlock" panose="02000506030000020004" pitchFamily="2" charset="77"/>
              <a:ea typeface="+mn-ea"/>
              <a:cs typeface="Amatic SC" pitchFamily="2" charset="-79"/>
            </a:endParaRPr>
          </a:p>
          <a:p>
            <a:pPr algn="l">
              <a:lnSpc>
                <a:spcPct val="100000"/>
              </a:lnSpc>
            </a:pPr>
            <a:r>
              <a:rPr lang="de-DE" sz="1800" dirty="0">
                <a:solidFill>
                  <a:schemeClr val="bg1"/>
                </a:solidFill>
                <a:latin typeface="Overlock" panose="02000506030000020004" pitchFamily="2" charset="77"/>
                <a:ea typeface="+mn-ea"/>
                <a:cs typeface="Amatic SC" pitchFamily="2" charset="-79"/>
              </a:rPr>
              <a:t>Die </a:t>
            </a:r>
            <a:r>
              <a:rPr lang="de-DE" sz="1800" dirty="0" smtClean="0">
                <a:solidFill>
                  <a:schemeClr val="bg1"/>
                </a:solidFill>
                <a:latin typeface="Overlock" panose="02000506030000020004" pitchFamily="2" charset="77"/>
                <a:ea typeface="+mn-ea"/>
                <a:cs typeface="Amatic SC" pitchFamily="2" charset="-79"/>
              </a:rPr>
              <a:t>Schüler*innen nutzen eine Becherlupe, um kleinere Tiere zu fangen und näher zu </a:t>
            </a:r>
            <a:r>
              <a:rPr lang="de-DE" sz="1800" dirty="0" smtClean="0">
                <a:solidFill>
                  <a:schemeClr val="bg1"/>
                </a:solidFill>
                <a:latin typeface="Overlock" panose="02000506030000020004" pitchFamily="2" charset="77"/>
                <a:ea typeface="+mn-ea"/>
                <a:cs typeface="Amatic SC" pitchFamily="2" charset="-79"/>
              </a:rPr>
              <a:t>erkunden</a:t>
            </a:r>
            <a:r>
              <a:rPr lang="de-DE" sz="1800" dirty="0" smtClean="0">
                <a:solidFill>
                  <a:schemeClr val="bg1"/>
                </a:solidFill>
                <a:latin typeface="Overlock" panose="02000506030000020004" pitchFamily="2" charset="77"/>
                <a:ea typeface="+mn-ea"/>
                <a:cs typeface="Amatic SC" pitchFamily="2" charset="-79"/>
              </a:rPr>
              <a:t>.</a:t>
            </a:r>
            <a:endParaRPr lang="de-DE" sz="1800" dirty="0">
              <a:solidFill>
                <a:schemeClr val="bg1"/>
              </a:solidFill>
              <a:latin typeface="Overlock" panose="02000506030000020004" pitchFamily="2" charset="77"/>
              <a:ea typeface="+mn-ea"/>
              <a:cs typeface="Amatic SC" pitchFamily="2" charset="-79"/>
            </a:endParaRPr>
          </a:p>
          <a:p>
            <a:pPr lvl="0" algn="l" defTabSz="457200">
              <a:lnSpc>
                <a:spcPct val="100000"/>
              </a:lnSpc>
              <a:spcBef>
                <a:spcPts val="0"/>
              </a:spcBef>
            </a:pPr>
            <a:r>
              <a:rPr lang="de-DE" sz="1800" dirty="0" smtClean="0">
                <a:solidFill>
                  <a:prstClr val="white"/>
                </a:solidFill>
                <a:latin typeface="Overlock" panose="02000506030000020004" pitchFamily="2" charset="77"/>
                <a:ea typeface="+mn-ea"/>
                <a:cs typeface="Amatic SC" pitchFamily="2" charset="-79"/>
              </a:rPr>
              <a:t> </a:t>
            </a:r>
            <a:endParaRPr lang="de-DE" sz="10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18"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198766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15" name="Picture 14">
            <a:extLst>
              <a:ext uri="{FF2B5EF4-FFF2-40B4-BE49-F238E27FC236}">
                <a16:creationId xmlns:a16="http://schemas.microsoft.com/office/drawing/2014/main" id="{4B0852AD-06AE-7EE2-0EEA-D6B440DF5BCC}"/>
              </a:ext>
            </a:extLst>
          </p:cNvPr>
          <p:cNvPicPr>
            <a:picLocks noChangeAspect="1"/>
          </p:cNvPicPr>
          <p:nvPr/>
        </p:nvPicPr>
        <p:blipFill>
          <a:blip r:embed="rId2"/>
          <a:stretch>
            <a:fillRect/>
          </a:stretch>
        </p:blipFill>
        <p:spPr>
          <a:xfrm>
            <a:off x="1258675" y="7468282"/>
            <a:ext cx="2453789" cy="1747395"/>
          </a:xfrm>
          <a:prstGeom prst="rect">
            <a:avLst/>
          </a:prstGeom>
        </p:spPr>
      </p:pic>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a:t>
            </a:r>
            <a:r>
              <a:rPr lang="en-GB" dirty="0"/>
              <a:t> </a:t>
            </a:r>
            <a:r>
              <a:rPr lang="en-GB" dirty="0">
                <a:solidFill>
                  <a:schemeClr val="bg1"/>
                </a:solidFill>
              </a:rPr>
              <a:t>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4</a:t>
            </a:fld>
            <a:endParaRPr lang="en-DE" dirty="0">
              <a:solidFill>
                <a:schemeClr val="bg1"/>
              </a:solidFill>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684483" y="1064960"/>
            <a:ext cx="6190708" cy="1685099"/>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r>
              <a:rPr lang="de-DE" sz="2800" b="1" dirty="0">
                <a:solidFill>
                  <a:prstClr val="white"/>
                </a:solidFill>
                <a:latin typeface="Overlock" panose="02000506030000020004" pitchFamily="2" charset="77"/>
                <a:ea typeface="+mn-ea"/>
                <a:cs typeface="Amatic SC" pitchFamily="2" charset="-79"/>
              </a:rPr>
              <a:t>Frage 2: Wie sind die Wasservögel an ihren Lebensraum angepasst?</a:t>
            </a: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11" name="Title 1">
            <a:extLst>
              <a:ext uri="{FF2B5EF4-FFF2-40B4-BE49-F238E27FC236}">
                <a16:creationId xmlns:a16="http://schemas.microsoft.com/office/drawing/2014/main" id="{B752D46E-19B7-74C7-465C-F88FB99A0C52}"/>
              </a:ext>
            </a:extLst>
          </p:cNvPr>
          <p:cNvSpPr txBox="1">
            <a:spLocks/>
          </p:cNvSpPr>
          <p:nvPr/>
        </p:nvSpPr>
        <p:spPr>
          <a:xfrm>
            <a:off x="1212757" y="2586833"/>
            <a:ext cx="5753057" cy="2015153"/>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a:solidFill>
                  <a:schemeClr val="bg1"/>
                </a:solidFill>
                <a:latin typeface="Overlock" panose="02000506030000020004" pitchFamily="2" charset="77"/>
                <a:ea typeface="+mn-ea"/>
                <a:cs typeface="Amatic SC" pitchFamily="2" charset="-79"/>
              </a:rPr>
              <a:t>Anpassungen der Wasservögel</a:t>
            </a:r>
          </a:p>
          <a:p>
            <a:pPr algn="l">
              <a:lnSpc>
                <a:spcPct val="100000"/>
              </a:lnSpc>
            </a:pPr>
            <a:r>
              <a:rPr lang="de-DE" sz="1800" dirty="0">
                <a:solidFill>
                  <a:schemeClr val="bg1"/>
                </a:solidFill>
                <a:latin typeface="Overlock" panose="02000506030000020004" pitchFamily="2" charset="77"/>
                <a:ea typeface="+mn-ea"/>
                <a:cs typeface="Amatic SC" pitchFamily="2" charset="-79"/>
              </a:rPr>
              <a:t>Die Schüler*innen führen einen kurzen Versuch durch, um die Anpassungen der Tiere an den Lebensraum „Wasser“ zu erkunden. Sie lernen die wasserabweisende Funktion des Federkleids kennen.  </a:t>
            </a:r>
          </a:p>
        </p:txBody>
      </p:sp>
      <p:pic>
        <p:nvPicPr>
          <p:cNvPr id="13" name="Picture 20">
            <a:extLst>
              <a:ext uri="{FF2B5EF4-FFF2-40B4-BE49-F238E27FC236}">
                <a16:creationId xmlns:a16="http://schemas.microsoft.com/office/drawing/2014/main" id="{4E2B27D9-7945-58BC-9242-968F73EBEB1D}"/>
              </a:ext>
            </a:extLst>
          </p:cNvPr>
          <p:cNvPicPr>
            <a:picLocks noChangeAspect="1"/>
          </p:cNvPicPr>
          <p:nvPr/>
        </p:nvPicPr>
        <p:blipFill>
          <a:blip r:embed="rId3"/>
          <a:stretch>
            <a:fillRect/>
          </a:stretch>
        </p:blipFill>
        <p:spPr>
          <a:xfrm>
            <a:off x="4966137" y="6686840"/>
            <a:ext cx="2073810" cy="2010965"/>
          </a:xfrm>
          <a:prstGeom prst="rect">
            <a:avLst/>
          </a:prstGeom>
        </p:spPr>
      </p:pic>
      <p:pic>
        <p:nvPicPr>
          <p:cNvPr id="16"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116" y="5253599"/>
            <a:ext cx="1310738" cy="1310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undefi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675" y="5250105"/>
            <a:ext cx="1314232" cy="13142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undefin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063" y="5268100"/>
            <a:ext cx="1306957" cy="1306957"/>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78B03F53-CDDF-F4CE-3006-FAC4C0FD8FF5}"/>
              </a:ext>
            </a:extLst>
          </p:cNvPr>
          <p:cNvSpPr txBox="1">
            <a:spLocks/>
          </p:cNvSpPr>
          <p:nvPr/>
        </p:nvSpPr>
        <p:spPr>
          <a:xfrm>
            <a:off x="2564328" y="6564337"/>
            <a:ext cx="3019476"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800" b="1" dirty="0" smtClean="0">
                <a:solidFill>
                  <a:srgbClr val="8EC549"/>
                </a:solidFill>
                <a:latin typeface="Overlock" panose="02000506030000020004" pitchFamily="2" charset="77"/>
                <a:cs typeface="Amatic SC" pitchFamily="2" charset="-79"/>
              </a:rPr>
              <a:t>SDG-Bezüge</a:t>
            </a:r>
            <a:r>
              <a:rPr lang="de-DE" sz="3600" b="1" dirty="0">
                <a:solidFill>
                  <a:srgbClr val="8EC549"/>
                </a:solidFill>
                <a:latin typeface="Overlock" panose="02000506030000020004" pitchFamily="2" charset="77"/>
                <a:cs typeface="Amatic SC" pitchFamily="2" charset="-79"/>
              </a:rPr>
              <a:t/>
            </a:r>
            <a:br>
              <a:rPr lang="de-DE" sz="3600" b="1" dirty="0">
                <a:solidFill>
                  <a:srgbClr val="8EC549"/>
                </a:solidFill>
                <a:latin typeface="Overlock" panose="02000506030000020004" pitchFamily="2" charset="77"/>
                <a:cs typeface="Amatic SC" pitchFamily="2" charset="-79"/>
              </a:rPr>
            </a:br>
            <a:r>
              <a:rPr lang="de-DE" sz="3600" dirty="0">
                <a:solidFill>
                  <a:srgbClr val="8EC549"/>
                </a:solidFill>
                <a:latin typeface="Overlock" panose="02000506030000020004" pitchFamily="2" charset="77"/>
              </a:rPr>
              <a:t/>
            </a:r>
            <a:br>
              <a:rPr lang="de-DE" sz="3600" dirty="0">
                <a:solidFill>
                  <a:srgbClr val="8EC549"/>
                </a:solidFill>
                <a:latin typeface="Overlock" panose="02000506030000020004" pitchFamily="2" charset="77"/>
              </a:rPr>
            </a:br>
            <a:endParaRPr lang="de-DE" sz="3600" dirty="0">
              <a:solidFill>
                <a:srgbClr val="8EC549"/>
              </a:solidFill>
              <a:latin typeface="Overlock" panose="02000506030000020004" pitchFamily="2" charset="77"/>
            </a:endParaRPr>
          </a:p>
        </p:txBody>
      </p:sp>
      <p:sp>
        <p:nvSpPr>
          <p:cNvPr id="20"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79104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graphicFrame>
        <p:nvGraphicFramePr>
          <p:cNvPr id="7"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19728" y="561217"/>
          <a:ext cx="6536710" cy="1529280"/>
        </p:xfrm>
        <a:graphic>
          <a:graphicData uri="http://schemas.openxmlformats.org/drawingml/2006/table">
            <a:tbl>
              <a:tblPr firstRow="1" bandRow="1"/>
              <a:tblGrid>
                <a:gridCol w="6536710">
                  <a:extLst>
                    <a:ext uri="{9D8B030D-6E8A-4147-A177-3AD203B41FA5}">
                      <a16:colId xmlns:a16="http://schemas.microsoft.com/office/drawing/2014/main" val="686230369"/>
                    </a:ext>
                  </a:extLst>
                </a:gridCol>
              </a:tblGrid>
              <a:tr h="742763">
                <a:tc>
                  <a:txBody>
                    <a:bodyPr/>
                    <a:lstStyle/>
                    <a:p>
                      <a:endParaRPr lang="de-DE" sz="2000" b="1" noProof="0" dirty="0" smtClean="0">
                        <a:solidFill>
                          <a:srgbClr val="D91F53"/>
                        </a:solidFill>
                        <a:latin typeface="Overlock" panose="02000506030000020004"/>
                        <a:ea typeface="Roboto" panose="02000000000000000000" pitchFamily="2" charset="0"/>
                      </a:endParaRPr>
                    </a:p>
                    <a:p>
                      <a:r>
                        <a:rPr lang="de-DE" sz="3200" b="1" baseline="0" noProof="0" dirty="0" smtClean="0">
                          <a:solidFill>
                            <a:srgbClr val="D91F53"/>
                          </a:solidFill>
                          <a:latin typeface="Overlock" panose="02000506030000020004"/>
                          <a:ea typeface="Roboto" panose="02000000000000000000" pitchFamily="2" charset="0"/>
                        </a:rPr>
                        <a:t>Station </a:t>
                      </a:r>
                      <a:r>
                        <a:rPr lang="de-DE" sz="3200" b="1" noProof="0" dirty="0" smtClean="0">
                          <a:solidFill>
                            <a:srgbClr val="D91F53"/>
                          </a:solidFill>
                          <a:latin typeface="Overlock" panose="02000506030000020004"/>
                          <a:ea typeface="Roboto" panose="02000000000000000000" pitchFamily="2" charset="0"/>
                        </a:rPr>
                        <a:t>Teich</a:t>
                      </a:r>
                    </a:p>
                    <a:p>
                      <a:endParaRPr lang="de-DE" sz="2000" b="1"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423749"/>
                  </a:ext>
                </a:extLst>
              </a:tr>
            </a:tbl>
          </a:graphicData>
        </a:graphic>
      </p:graphicFrame>
      <p:pic>
        <p:nvPicPr>
          <p:cNvPr id="8" name="Grafik 7"/>
          <p:cNvPicPr/>
          <p:nvPr/>
        </p:nvPicPr>
        <p:blipFill rotWithShape="1">
          <a:blip r:embed="rId2">
            <a:extLst>
              <a:ext uri="{28A0092B-C50C-407E-A947-70E740481C1C}">
                <a14:useLocalDpi xmlns:a14="http://schemas.microsoft.com/office/drawing/2010/main" val="0"/>
              </a:ext>
            </a:extLst>
          </a:blip>
          <a:srcRect l="6016" t="1053" b="224"/>
          <a:stretch/>
        </p:blipFill>
        <p:spPr bwMode="auto">
          <a:xfrm>
            <a:off x="3000308" y="1466121"/>
            <a:ext cx="3189175" cy="3105974"/>
          </a:xfrm>
          <a:prstGeom prst="rect">
            <a:avLst/>
          </a:prstGeom>
          <a:noFill/>
          <a:ln>
            <a:noFill/>
          </a:ln>
          <a:extLst>
            <a:ext uri="{53640926-AAD7-44D8-BBD7-CCE9431645EC}">
              <a14:shadowObscured xmlns:a14="http://schemas.microsoft.com/office/drawing/2010/main"/>
            </a:ext>
          </a:extLst>
        </p:spPr>
      </p:pic>
      <p:pic>
        <p:nvPicPr>
          <p:cNvPr id="9" name="Grafik 8"/>
          <p:cNvPicPr/>
          <p:nvPr/>
        </p:nvPicPr>
        <p:blipFill>
          <a:blip r:embed="rId3">
            <a:extLst>
              <a:ext uri="{28A0092B-C50C-407E-A947-70E740481C1C}">
                <a14:useLocalDpi xmlns:a14="http://schemas.microsoft.com/office/drawing/2010/main" val="0"/>
              </a:ext>
            </a:extLst>
          </a:blip>
          <a:srcRect/>
          <a:stretch>
            <a:fillRect/>
          </a:stretch>
        </p:blipFill>
        <p:spPr bwMode="auto">
          <a:xfrm>
            <a:off x="3959415" y="2735983"/>
            <a:ext cx="373380" cy="396875"/>
          </a:xfrm>
          <a:prstGeom prst="rect">
            <a:avLst/>
          </a:prstGeom>
          <a:noFill/>
        </p:spPr>
      </p:pic>
      <p:pic>
        <p:nvPicPr>
          <p:cNvPr id="10" name="Picture 6">
            <a:extLst>
              <a:ext uri="{FF2B5EF4-FFF2-40B4-BE49-F238E27FC236}">
                <a16:creationId xmlns:a16="http://schemas.microsoft.com/office/drawing/2014/main" id="{9CE0CE7F-58DE-E234-53A7-78729F7A32C7}"/>
              </a:ext>
            </a:extLst>
          </p:cNvPr>
          <p:cNvPicPr>
            <a:picLocks noChangeAspect="1"/>
          </p:cNvPicPr>
          <p:nvPr/>
        </p:nvPicPr>
        <p:blipFill>
          <a:blip r:embed="rId4"/>
          <a:stretch>
            <a:fillRect/>
          </a:stretch>
        </p:blipFill>
        <p:spPr>
          <a:xfrm>
            <a:off x="572372" y="2728735"/>
            <a:ext cx="1218702" cy="1181771"/>
          </a:xfrm>
          <a:prstGeom prst="rect">
            <a:avLst/>
          </a:prstGeom>
        </p:spPr>
      </p:pic>
      <p:graphicFrame>
        <p:nvGraphicFramePr>
          <p:cNvPr id="16"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3716702201"/>
              </p:ext>
            </p:extLst>
          </p:nvPr>
        </p:nvGraphicFramePr>
        <p:xfrm>
          <a:off x="519728" y="4859758"/>
          <a:ext cx="6536710" cy="5270558"/>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276008">
                  <a:extLst>
                    <a:ext uri="{9D8B030D-6E8A-4147-A177-3AD203B41FA5}">
                      <a16:colId xmlns:a16="http://schemas.microsoft.com/office/drawing/2014/main" val="2699056497"/>
                    </a:ext>
                  </a:extLst>
                </a:gridCol>
              </a:tblGrid>
              <a:tr h="743678">
                <a:tc>
                  <a:txBody>
                    <a:bodyPr/>
                    <a:lstStyle/>
                    <a:p>
                      <a:pPr algn="l"/>
                      <a:r>
                        <a:rPr lang="de-DE" sz="1600" b="1" kern="1200" noProof="0" dirty="0" smtClean="0">
                          <a:solidFill>
                            <a:schemeClr val="bg1"/>
                          </a:solidFill>
                          <a:effectLst/>
                          <a:latin typeface="Overlock" panose="02000506030000020004"/>
                          <a:ea typeface="Roboto" panose="02000000000000000000" pitchFamily="2" charset="0"/>
                          <a:cs typeface="+mn-cs"/>
                        </a:rPr>
                        <a:t>Fragen/Impulse</a:t>
                      </a:r>
                      <a:r>
                        <a:rPr lang="de-DE" sz="1600" b="1" kern="1200" baseline="0" noProof="0" dirty="0" smtClean="0">
                          <a:solidFill>
                            <a:schemeClr val="bg1"/>
                          </a:solidFill>
                          <a:effectLst/>
                          <a:latin typeface="Overlock" panose="02000506030000020004"/>
                          <a:ea typeface="Roboto" panose="02000000000000000000" pitchFamily="2" charset="0"/>
                          <a:cs typeface="+mn-cs"/>
                        </a:rPr>
                        <a:t>/Materialien</a:t>
                      </a:r>
                      <a:endParaRPr lang="de-DE" sz="1600" b="1" noProof="0" dirty="0">
                        <a:solidFill>
                          <a:srgbClr val="FFC000"/>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a:txBody>
                    <a:bodyPr/>
                    <a:lstStyle/>
                    <a:p>
                      <a:r>
                        <a:rPr lang="de-DE" sz="2000" b="1" kern="1200" noProof="0" dirty="0" smtClean="0">
                          <a:solidFill>
                            <a:schemeClr val="bg1"/>
                          </a:solidFill>
                          <a:effectLst/>
                          <a:latin typeface="Overlock" panose="02000506030000020004"/>
                          <a:ea typeface="Roboto" panose="02000000000000000000" pitchFamily="2" charset="0"/>
                          <a:cs typeface="+mn-cs"/>
                        </a:rPr>
                        <a:t>Mögliche</a:t>
                      </a:r>
                      <a:r>
                        <a:rPr lang="de-DE" sz="2000" b="1" kern="1200" baseline="0" noProof="0" dirty="0" smtClean="0">
                          <a:solidFill>
                            <a:schemeClr val="bg1"/>
                          </a:solidFill>
                          <a:effectLst/>
                          <a:latin typeface="Overlock" panose="02000506030000020004"/>
                          <a:ea typeface="Roboto" panose="02000000000000000000" pitchFamily="2" charset="0"/>
                          <a:cs typeface="+mn-cs"/>
                        </a:rPr>
                        <a:t> Lösungen/Hinweise</a:t>
                      </a:r>
                      <a:endParaRPr lang="de-DE" sz="1600" b="1"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extLst>
                  <a:ext uri="{0D108BD9-81ED-4DB2-BD59-A6C34878D82A}">
                    <a16:rowId xmlns:a16="http://schemas.microsoft.com/office/drawing/2014/main" val="166197487"/>
                  </a:ext>
                </a:extLst>
              </a:tr>
              <a:tr h="620621">
                <a:tc gridSpan="2">
                  <a:txBody>
                    <a:bodyPr/>
                    <a:lstStyle/>
                    <a:p>
                      <a:r>
                        <a:rPr lang="de-DE" sz="1600" b="0" noProof="0" dirty="0" smtClean="0">
                          <a:solidFill>
                            <a:schemeClr val="bg1"/>
                          </a:solidFill>
                          <a:latin typeface="Overlock" panose="02000506030000020004"/>
                          <a:ea typeface="Roboto" panose="02000000000000000000" pitchFamily="2" charset="0"/>
                        </a:rPr>
                        <a:t>1. EINLEITUNG</a:t>
                      </a:r>
                      <a:endParaRPr lang="de-DE" sz="1600" b="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endParaRPr lang="en-DE" dirty="0"/>
                    </a:p>
                  </a:txBody>
                  <a:tcPr marL="216000" marR="216000" marT="216000" marB="216000">
                    <a:lnL w="12700" cmpd="sng">
                      <a:noFill/>
                      <a:prstDash val="solid"/>
                    </a:lnL>
                    <a:lnR w="12700" cmpd="sng">
                      <a:noFill/>
                      <a:prstDash val="soli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extLst>
                  <a:ext uri="{0D108BD9-81ED-4DB2-BD59-A6C34878D82A}">
                    <a16:rowId xmlns:a16="http://schemas.microsoft.com/office/drawing/2014/main" val="377423749"/>
                  </a:ext>
                </a:extLst>
              </a:tr>
              <a:tr h="1260175">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kern="1200" baseline="0" noProof="0" dirty="0" smtClean="0">
                          <a:solidFill>
                            <a:schemeClr val="tx1"/>
                          </a:solidFill>
                          <a:effectLst/>
                          <a:latin typeface="Overlock" panose="02000506030000020004"/>
                          <a:ea typeface="Roboto" panose="02000000000000000000" pitchFamily="2" charset="0"/>
                          <a:cs typeface="+mn-cs"/>
                        </a:rPr>
                        <a:t>Was Ihr hier seht, ist nicht zufällig gewachsen, sondern von Menschen so angepflanzt, dass es wie ein Gemälde aussieht.</a:t>
                      </a:r>
                      <a:endParaRPr lang="de-DE" sz="140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665143112"/>
                  </a:ext>
                </a:extLst>
              </a:tr>
              <a:tr h="2515174">
                <a:tc>
                  <a:txBody>
                    <a:bodyPr/>
                    <a:lstStyle/>
                    <a:p>
                      <a:r>
                        <a:rPr lang="de-DE" sz="1400" b="1" kern="1200" noProof="0" dirty="0" smtClean="0">
                          <a:solidFill>
                            <a:srgbClr val="D92353"/>
                          </a:solidFill>
                          <a:effectLst/>
                          <a:latin typeface="Overlock" panose="02000506030000020004"/>
                          <a:ea typeface="Roboto" panose="02000000000000000000" pitchFamily="2" charset="0"/>
                          <a:cs typeface="+mn-cs"/>
                        </a:rPr>
                        <a:t>Material:</a:t>
                      </a:r>
                      <a:r>
                        <a:rPr lang="de-DE" sz="1400" b="1" kern="1200" baseline="0" noProof="0" dirty="0" smtClean="0">
                          <a:solidFill>
                            <a:srgbClr val="D92353"/>
                          </a:solidFill>
                          <a:effectLst/>
                          <a:latin typeface="Overlock" panose="02000506030000020004"/>
                          <a:ea typeface="Roboto" panose="02000000000000000000" pitchFamily="2" charset="0"/>
                          <a:cs typeface="+mn-cs"/>
                        </a:rPr>
                        <a:t> </a:t>
                      </a:r>
                      <a:r>
                        <a:rPr lang="de-DE" sz="1400" b="0" kern="1200" baseline="0" noProof="0" dirty="0" smtClean="0">
                          <a:solidFill>
                            <a:srgbClr val="D92353"/>
                          </a:solidFill>
                          <a:effectLst/>
                          <a:latin typeface="Overlock" panose="02000506030000020004"/>
                          <a:ea typeface="Roboto" panose="02000000000000000000" pitchFamily="2" charset="0"/>
                          <a:cs typeface="+mn-cs"/>
                        </a:rPr>
                        <a:t>Leere „Bilderrahmen“ aus Stoff austeilen.</a:t>
                      </a:r>
                    </a:p>
                    <a:p>
                      <a:endParaRPr lang="de-DE" sz="1400" b="1" kern="1200" baseline="0" noProof="0" dirty="0" smtClean="0">
                        <a:solidFill>
                          <a:schemeClr val="accent1"/>
                        </a:solidFill>
                        <a:effectLst/>
                        <a:latin typeface="Overlock" panose="02000506030000020004"/>
                        <a:ea typeface="Roboto" panose="02000000000000000000" pitchFamily="2" charset="0"/>
                        <a:cs typeface="+mn-cs"/>
                      </a:endParaRPr>
                    </a:p>
                    <a:p>
                      <a:r>
                        <a:rPr lang="de-DE" sz="1400" b="1" kern="1200" baseline="0" noProof="0" dirty="0" smtClean="0">
                          <a:solidFill>
                            <a:schemeClr val="tx1"/>
                          </a:solidFill>
                          <a:effectLst/>
                          <a:latin typeface="Overlock" panose="02000506030000020004"/>
                          <a:ea typeface="Roboto" panose="02000000000000000000" pitchFamily="2" charset="0"/>
                          <a:cs typeface="+mn-cs"/>
                        </a:rPr>
                        <a:t>Arbeitsauftrag: </a:t>
                      </a:r>
                      <a:r>
                        <a:rPr lang="de-DE" sz="1400" b="0" kern="1200" baseline="0" noProof="0" dirty="0" smtClean="0">
                          <a:solidFill>
                            <a:schemeClr val="tx1"/>
                          </a:solidFill>
                          <a:effectLst/>
                          <a:latin typeface="Overlock" panose="02000506030000020004"/>
                          <a:ea typeface="Roboto" panose="02000000000000000000" pitchFamily="2" charset="0"/>
                          <a:cs typeface="+mn-cs"/>
                        </a:rPr>
                        <a:t>Sucht Euch mit dem Rahmen ein Motiv aus, das Euch besonders gut gefällt.</a:t>
                      </a:r>
                    </a:p>
                    <a:p>
                      <a:endParaRPr lang="de-DE" sz="1400" b="0" kern="1200" baseline="0" noProof="0" dirty="0" smtClean="0">
                        <a:solidFill>
                          <a:schemeClr val="tx1"/>
                        </a:solidFill>
                        <a:effectLst/>
                        <a:latin typeface="Overlock" panose="02000506030000020004"/>
                        <a:ea typeface="Roboto" panose="02000000000000000000" pitchFamily="2" charset="0"/>
                        <a:cs typeface="+mn-cs"/>
                      </a:endParaRPr>
                    </a:p>
                    <a:p>
                      <a:r>
                        <a:rPr lang="de-DE" sz="1400" b="1" kern="1200" baseline="0" noProof="0" dirty="0" smtClean="0">
                          <a:solidFill>
                            <a:schemeClr val="tx1"/>
                          </a:solidFill>
                          <a:effectLst/>
                          <a:latin typeface="Overlock" panose="02000506030000020004"/>
                          <a:ea typeface="Roboto" panose="02000000000000000000" pitchFamily="2" charset="0"/>
                          <a:cs typeface="+mn-cs"/>
                        </a:rPr>
                        <a:t>Anregung: </a:t>
                      </a:r>
                      <a:r>
                        <a:rPr lang="de-DE" sz="1400" b="0" kern="1200" baseline="0" noProof="0" dirty="0" smtClean="0">
                          <a:solidFill>
                            <a:schemeClr val="tx1"/>
                          </a:solidFill>
                          <a:effectLst/>
                          <a:latin typeface="Overlock" panose="02000506030000020004"/>
                          <a:ea typeface="Roboto" panose="02000000000000000000" pitchFamily="2" charset="0"/>
                          <a:cs typeface="+mn-cs"/>
                        </a:rPr>
                        <a:t>Die Schüler*innen können ihre „Bilder“ vorstellen.</a:t>
                      </a:r>
                    </a:p>
                    <a:p>
                      <a:endParaRPr lang="de-DE" sz="1400" b="0" kern="1200" baseline="0" noProof="0" dirty="0" smtClean="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kern="1200" noProof="0" dirty="0" smtClean="0">
                          <a:solidFill>
                            <a:srgbClr val="367499"/>
                          </a:solidFill>
                          <a:effectLst/>
                          <a:latin typeface="Overlock" panose="02000506030000020004"/>
                          <a:ea typeface="Roboto" panose="02000000000000000000" pitchFamily="2" charset="0"/>
                          <a:cs typeface="+mn-cs"/>
                        </a:rPr>
                        <a:t>Z.B. </a:t>
                      </a:r>
                      <a:r>
                        <a:rPr lang="de-DE" sz="1200" kern="1200" baseline="0" noProof="0" dirty="0" smtClean="0">
                          <a:solidFill>
                            <a:srgbClr val="367499"/>
                          </a:solidFill>
                          <a:effectLst/>
                          <a:latin typeface="Overlock" panose="02000506030000020004"/>
                          <a:ea typeface="Roboto" panose="02000000000000000000" pitchFamily="2" charset="0"/>
                          <a:cs typeface="+mn-cs"/>
                        </a:rPr>
                        <a:t> </a:t>
                      </a:r>
                      <a:r>
                        <a:rPr lang="de-DE" sz="1200" kern="1200" noProof="0" dirty="0" smtClean="0">
                          <a:solidFill>
                            <a:srgbClr val="367499"/>
                          </a:solidFill>
                          <a:effectLst/>
                          <a:latin typeface="Overlock" panose="02000506030000020004"/>
                          <a:ea typeface="Roboto" panose="02000000000000000000" pitchFamily="2" charset="0"/>
                          <a:cs typeface="+mn-cs"/>
                        </a:rPr>
                        <a:t>Spiegelungen der Baumkronen im Wasser,</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kern="1200" noProof="0" dirty="0" smtClean="0">
                          <a:solidFill>
                            <a:srgbClr val="367499"/>
                          </a:solidFill>
                          <a:effectLst/>
                          <a:latin typeface="Overlock" panose="02000506030000020004"/>
                          <a:ea typeface="Roboto" panose="02000000000000000000" pitchFamily="2" charset="0"/>
                          <a:cs typeface="+mn-cs"/>
                        </a:rPr>
                        <a:t>verschiedene Farbtöne der Baumkronen,</a:t>
                      </a:r>
                      <a:r>
                        <a:rPr lang="de-DE" sz="1200" kern="1200" baseline="0" noProof="0" dirty="0" smtClean="0">
                          <a:solidFill>
                            <a:srgbClr val="367499"/>
                          </a:solidFill>
                          <a:effectLst/>
                          <a:latin typeface="Overlock" panose="02000506030000020004"/>
                          <a:ea typeface="Roboto" panose="02000000000000000000" pitchFamily="2" charset="0"/>
                          <a:cs typeface="+mn-cs"/>
                        </a:rPr>
                        <a:t> </a:t>
                      </a:r>
                      <a:r>
                        <a:rPr lang="de-DE" sz="1200" kern="1200" noProof="0" dirty="0" smtClean="0">
                          <a:solidFill>
                            <a:srgbClr val="367499"/>
                          </a:solidFill>
                          <a:effectLst/>
                          <a:latin typeface="Overlock" panose="02000506030000020004"/>
                          <a:ea typeface="Roboto" panose="02000000000000000000" pitchFamily="2" charset="0"/>
                          <a:cs typeface="+mn-cs"/>
                        </a:rPr>
                        <a:t>weißer Turm.</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27398685"/>
                  </a:ext>
                </a:extLst>
              </a:tr>
            </a:tbl>
          </a:graphicData>
        </a:graphic>
      </p:graphicFrame>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145" y="8201199"/>
            <a:ext cx="1002572" cy="600682"/>
          </a:xfrm>
          <a:prstGeom prst="rect">
            <a:avLst/>
          </a:prstGeom>
          <a:ln>
            <a:solidFill>
              <a:srgbClr val="000000"/>
            </a:solidFill>
          </a:ln>
        </p:spPr>
      </p:pic>
      <p:sp>
        <p:nvSpPr>
          <p:cNvPr id="3" name="Textfeld 2"/>
          <p:cNvSpPr txBox="1"/>
          <p:nvPr/>
        </p:nvSpPr>
        <p:spPr>
          <a:xfrm>
            <a:off x="5690463" y="8548888"/>
            <a:ext cx="1164401" cy="400110"/>
          </a:xfrm>
          <a:prstGeom prst="rect">
            <a:avLst/>
          </a:prstGeom>
          <a:noFill/>
        </p:spPr>
        <p:txBody>
          <a:bodyPr wrap="square" rtlCol="0">
            <a:spAutoFit/>
          </a:bodyPr>
          <a:lstStyle/>
          <a:p>
            <a:r>
              <a:rPr lang="de-DE" sz="1000" dirty="0" smtClean="0">
                <a:latin typeface="Overlock" panose="02000506030000020004"/>
              </a:rPr>
              <a:t>SG, Alexander Paul Englert</a:t>
            </a:r>
            <a:endParaRPr lang="de-DE" sz="1000" dirty="0">
              <a:latin typeface="Overlock" panose="02000506030000020004"/>
            </a:endParaRPr>
          </a:p>
        </p:txBody>
      </p:sp>
      <p:sp>
        <p:nvSpPr>
          <p:cNvPr id="12" name="Rechteck 11"/>
          <p:cNvSpPr/>
          <p:nvPr/>
        </p:nvSpPr>
        <p:spPr>
          <a:xfrm rot="16200000">
            <a:off x="4552583" y="8195606"/>
            <a:ext cx="698655" cy="93123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mit Pfeil 12"/>
          <p:cNvCxnSpPr/>
          <p:nvPr/>
        </p:nvCxnSpPr>
        <p:spPr>
          <a:xfrm>
            <a:off x="3364992" y="7984340"/>
            <a:ext cx="967803" cy="564548"/>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1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5330E9-C2DE-EC19-C45C-EC7C0CC7EFA9}"/>
              </a:ext>
            </a:extLst>
          </p:cNvPr>
          <p:cNvSpPr>
            <a:spLocks noGrp="1"/>
          </p:cNvSpPr>
          <p:nvPr>
            <p:ph type="ftr" sz="quarter" idx="3"/>
          </p:nvPr>
        </p:nvSpPr>
        <p:spPr>
          <a:xfrm>
            <a:off x="519728" y="9909729"/>
            <a:ext cx="1982172" cy="569240"/>
          </a:xfrm>
        </p:spPr>
        <p:txBody>
          <a:bodyPr/>
          <a:lstStyle/>
          <a:p>
            <a:r>
              <a:rPr lang="de-DE" dirty="0" smtClean="0"/>
              <a:t>Lernort Gartendenkmal</a:t>
            </a:r>
            <a:endParaRPr lang="de-DE" dirty="0"/>
          </a:p>
        </p:txBody>
      </p:sp>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360407946"/>
              </p:ext>
            </p:extLst>
          </p:nvPr>
        </p:nvGraphicFramePr>
        <p:xfrm>
          <a:off x="519728" y="846140"/>
          <a:ext cx="6770457" cy="9541513"/>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509755">
                  <a:extLst>
                    <a:ext uri="{9D8B030D-6E8A-4147-A177-3AD203B41FA5}">
                      <a16:colId xmlns:a16="http://schemas.microsoft.com/office/drawing/2014/main" val="2699056497"/>
                    </a:ext>
                  </a:extLst>
                </a:gridCol>
              </a:tblGrid>
              <a:tr h="627344">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600" b="0" noProof="0" dirty="0" smtClean="0">
                          <a:solidFill>
                            <a:schemeClr val="bg1"/>
                          </a:solidFill>
                          <a:latin typeface="Overlock" panose="02000506030000020004"/>
                          <a:ea typeface="Roboto" panose="02000000000000000000" pitchFamily="2" charset="0"/>
                        </a:rPr>
                        <a:t>2. EINBINDUNG EINER HISTORISCHEN ABBILDUNG</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en-DE" b="1" dirty="0"/>
                    </a:p>
                  </a:txBody>
                  <a:tcPr marL="216000" marR="216000" marT="216000" marB="216000">
                    <a:lnL w="12700" cmpd="sng">
                      <a:noFill/>
                      <a:prstDash val="solid"/>
                    </a:lnL>
                    <a:lnR w="12700" cmpd="sng">
                      <a:noFill/>
                      <a:prstDash val="soli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078385816"/>
                  </a:ext>
                </a:extLst>
              </a:tr>
              <a:tr h="2381502">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b="1" kern="1200" noProof="0" dirty="0" smtClean="0">
                          <a:solidFill>
                            <a:schemeClr val="tx1"/>
                          </a:solidFill>
                          <a:effectLst/>
                          <a:latin typeface="Overlock" panose="02000506030000020004"/>
                          <a:ea typeface="Roboto" panose="02000000000000000000" pitchFamily="2" charset="0"/>
                          <a:cs typeface="+mn-cs"/>
                        </a:rPr>
                        <a:t>Arbeitsauftrag: </a:t>
                      </a:r>
                      <a:r>
                        <a:rPr lang="de-DE" sz="1400" b="0" kern="1200" noProof="0" dirty="0" smtClean="0">
                          <a:solidFill>
                            <a:schemeClr val="tx1"/>
                          </a:solidFill>
                          <a:effectLst/>
                          <a:latin typeface="Overlock" panose="02000506030000020004"/>
                          <a:ea typeface="Roboto" panose="02000000000000000000" pitchFamily="2" charset="0"/>
                          <a:cs typeface="+mn-cs"/>
                        </a:rPr>
                        <a:t>Vergleicht</a:t>
                      </a:r>
                      <a:r>
                        <a:rPr lang="de-DE" sz="1400" kern="1200" noProof="0" dirty="0" smtClean="0">
                          <a:solidFill>
                            <a:schemeClr val="tx1"/>
                          </a:solidFill>
                          <a:effectLst/>
                          <a:latin typeface="Overlock" panose="02000506030000020004"/>
                          <a:ea typeface="Roboto" panose="02000000000000000000" pitchFamily="2" charset="0"/>
                          <a:cs typeface="+mn-cs"/>
                        </a:rPr>
                        <a:t> dieses 160 Jahre alte Bild mit dem heutigen Park.</a:t>
                      </a:r>
                      <a:r>
                        <a:rPr lang="de-DE" sz="1400" kern="1200" baseline="0" noProof="0" dirty="0" smtClean="0">
                          <a:solidFill>
                            <a:schemeClr val="tx1"/>
                          </a:solidFill>
                          <a:effectLst/>
                          <a:latin typeface="Overlock" panose="02000506030000020004"/>
                          <a:ea typeface="Roboto" panose="02000000000000000000" pitchFamily="2" charset="0"/>
                          <a:cs typeface="+mn-cs"/>
                        </a:rPr>
                        <a:t> Was ist ähnlich, was ist unterschiedlich?</a:t>
                      </a:r>
                      <a:r>
                        <a:rPr lang="de-DE" sz="1400" noProof="0" dirty="0" smtClean="0">
                          <a:solidFill>
                            <a:schemeClr val="tx1"/>
                          </a:solidFill>
                          <a:effectLst/>
                          <a:latin typeface="Overlock" panose="02000506030000020004"/>
                          <a:ea typeface="Roboto" panose="02000000000000000000" pitchFamily="2" charset="0"/>
                        </a:rPr>
                        <a:t> </a:t>
                      </a:r>
                      <a:endParaRPr lang="de-DE" sz="1400" noProof="0" dirty="0" smtClean="0">
                        <a:solidFill>
                          <a:schemeClr val="tx1"/>
                        </a:solidFill>
                        <a:latin typeface="Overlock" panose="02000506030000020004"/>
                        <a:ea typeface="Roboto" panose="02000000000000000000" pitchFamily="2" charset="0"/>
                      </a:endParaRPr>
                    </a:p>
                    <a:p>
                      <a:endParaRPr lang="de-DE" sz="1400" b="1" kern="1200" noProof="0" dirty="0" smtClean="0">
                        <a:solidFill>
                          <a:srgbClr val="D92353"/>
                        </a:solidFill>
                        <a:effectLst/>
                        <a:latin typeface="Overlock" panose="02000506030000020004"/>
                        <a:ea typeface="Roboto" panose="02000000000000000000" pitchFamily="2" charset="0"/>
                        <a:cs typeface="+mn-cs"/>
                      </a:endParaRPr>
                    </a:p>
                    <a:p>
                      <a:endParaRPr lang="de-DE" sz="1400" b="1" kern="1200" noProof="0" dirty="0" smtClean="0">
                        <a:solidFill>
                          <a:srgbClr val="D92353"/>
                        </a:solidFill>
                        <a:effectLst/>
                        <a:latin typeface="Overlock" panose="02000506030000020004"/>
                        <a:ea typeface="Roboto" panose="02000000000000000000" pitchFamily="2" charset="0"/>
                        <a:cs typeface="+mn-cs"/>
                      </a:endParaRPr>
                    </a:p>
                    <a:p>
                      <a:r>
                        <a:rPr lang="de-DE" sz="1400" b="1" kern="1200" noProof="0" dirty="0" smtClean="0">
                          <a:solidFill>
                            <a:srgbClr val="D92353"/>
                          </a:solidFill>
                          <a:effectLst/>
                          <a:latin typeface="Overlock" panose="02000506030000020004"/>
                          <a:ea typeface="Roboto" panose="02000000000000000000" pitchFamily="2" charset="0"/>
                          <a:cs typeface="+mn-cs"/>
                        </a:rPr>
                        <a:t>Material: </a:t>
                      </a:r>
                      <a:r>
                        <a:rPr lang="de-DE" sz="1400" b="0" kern="1200" noProof="0" dirty="0" smtClean="0">
                          <a:solidFill>
                            <a:srgbClr val="D92353"/>
                          </a:solidFill>
                          <a:effectLst/>
                          <a:latin typeface="Overlock" panose="02000506030000020004"/>
                          <a:ea typeface="Roboto" panose="02000000000000000000" pitchFamily="2" charset="0"/>
                          <a:cs typeface="+mn-cs"/>
                        </a:rPr>
                        <a:t>Historische</a:t>
                      </a:r>
                      <a:r>
                        <a:rPr lang="de-DE" sz="1400" b="0" kern="1200" baseline="0" noProof="0" dirty="0" smtClean="0">
                          <a:solidFill>
                            <a:srgbClr val="D92353"/>
                          </a:solidFill>
                          <a:effectLst/>
                          <a:latin typeface="Overlock" panose="02000506030000020004"/>
                          <a:ea typeface="Roboto" panose="02000000000000000000" pitchFamily="2" charset="0"/>
                          <a:cs typeface="+mn-cs"/>
                        </a:rPr>
                        <a:t> Bilder</a:t>
                      </a:r>
                      <a:endParaRPr lang="de-DE" sz="1400" b="0" kern="1200" noProof="0" dirty="0" smtClean="0">
                        <a:solidFill>
                          <a:srgbClr val="D92353"/>
                        </a:solidFill>
                        <a:effectLst/>
                        <a:latin typeface="Overlock" panose="02000506030000020004"/>
                        <a:ea typeface="Roboto" panose="02000000000000000000" pitchFamily="2" charset="0"/>
                        <a:cs typeface="+mn-cs"/>
                      </a:endParaRPr>
                    </a:p>
                    <a:p>
                      <a:endParaRPr lang="de-DE" sz="1400" kern="1200" noProof="0" dirty="0" smtClean="0">
                        <a:solidFill>
                          <a:schemeClr val="tx1"/>
                        </a:solidFill>
                        <a:effectLst/>
                        <a:latin typeface="Overlock" panose="02000506030000020004"/>
                        <a:ea typeface="Roboto" panose="02000000000000000000" pitchFamily="2" charset="0"/>
                        <a:cs typeface="+mn-cs"/>
                      </a:endParaRPr>
                    </a:p>
                    <a:p>
                      <a:endParaRPr lang="de-DE" sz="1400" kern="1200" noProof="0" dirty="0" smtClean="0">
                        <a:solidFill>
                          <a:schemeClr val="tx1"/>
                        </a:solidFill>
                        <a:effectLst/>
                        <a:latin typeface="Overlock" panose="02000506030000020004"/>
                        <a:ea typeface="Roboto" panose="02000000000000000000" pitchFamily="2" charset="0"/>
                        <a:cs typeface="+mn-cs"/>
                      </a:endParaRPr>
                    </a:p>
                    <a:p>
                      <a:endParaRPr lang="de-DE" sz="1400" kern="1200" noProof="0" dirty="0" smtClean="0">
                        <a:solidFill>
                          <a:schemeClr val="tx1"/>
                        </a:solidFill>
                        <a:effectLst/>
                        <a:latin typeface="Overlock" panose="02000506030000020004"/>
                        <a:ea typeface="Roboto" panose="02000000000000000000" pitchFamily="2" charset="0"/>
                        <a:cs typeface="+mn-cs"/>
                      </a:endParaRPr>
                    </a:p>
                    <a:p>
                      <a:endParaRPr lang="de-DE" sz="1400" kern="1200" noProof="0" dirty="0" smtClean="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kern="1200" noProof="0" dirty="0" smtClean="0">
                          <a:solidFill>
                            <a:srgbClr val="367499"/>
                          </a:solidFill>
                          <a:effectLst/>
                          <a:latin typeface="Overlock" panose="02000506030000020004"/>
                          <a:ea typeface="Roboto" panose="02000000000000000000" pitchFamily="2" charset="0"/>
                          <a:cs typeface="+mn-cs"/>
                        </a:rPr>
                        <a:t>-Wenig</a:t>
                      </a:r>
                      <a:r>
                        <a:rPr lang="de-DE" sz="1200" kern="1200" baseline="0" noProof="0" dirty="0" smtClean="0">
                          <a:solidFill>
                            <a:srgbClr val="367499"/>
                          </a:solidFill>
                          <a:effectLst/>
                          <a:latin typeface="Overlock" panose="02000506030000020004"/>
                          <a:ea typeface="Roboto" panose="02000000000000000000" pitchFamily="2" charset="0"/>
                          <a:cs typeface="+mn-cs"/>
                        </a:rPr>
                        <a:t> Veränderung zwischen früher und heute</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kern="1200" noProof="0" dirty="0" smtClean="0">
                          <a:solidFill>
                            <a:srgbClr val="367499"/>
                          </a:solidFill>
                          <a:effectLst/>
                          <a:latin typeface="Overlock" panose="02000506030000020004"/>
                          <a:ea typeface="Roboto" panose="02000000000000000000" pitchFamily="2" charset="0"/>
                          <a:cs typeface="+mn-cs"/>
                        </a:rPr>
                        <a:t>-Gebäude</a:t>
                      </a:r>
                      <a:r>
                        <a:rPr lang="de-DE" sz="1200" kern="1200" baseline="0" noProof="0" dirty="0" smtClean="0">
                          <a:solidFill>
                            <a:srgbClr val="367499"/>
                          </a:solidFill>
                          <a:effectLst/>
                          <a:latin typeface="Overlock" panose="02000506030000020004"/>
                          <a:ea typeface="Roboto" panose="02000000000000000000" pitchFamily="2" charset="0"/>
                          <a:cs typeface="+mn-cs"/>
                        </a:rPr>
                        <a:t>  sind gleich (z.B. Turm)</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kern="1200" baseline="0" noProof="0" dirty="0" smtClean="0">
                          <a:solidFill>
                            <a:srgbClr val="367499"/>
                          </a:solidFill>
                          <a:effectLst/>
                          <a:latin typeface="Overlock" panose="02000506030000020004"/>
                          <a:ea typeface="Roboto" panose="02000000000000000000" pitchFamily="2" charset="0"/>
                          <a:cs typeface="+mn-cs"/>
                        </a:rPr>
                        <a:t>-Veränderung: Früher keine Insel</a:t>
                      </a:r>
                      <a:endParaRPr lang="de-DE" sz="1200" kern="1200" noProof="0" dirty="0" smtClean="0">
                        <a:solidFill>
                          <a:srgbClr val="367499"/>
                        </a:solidFill>
                        <a:effectLst/>
                        <a:latin typeface="Overlock" panose="02000506030000020004"/>
                        <a:ea typeface="Roboto" panose="02000000000000000000" pitchFamily="2" charset="0"/>
                        <a:cs typeface="+mn-cs"/>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kern="1200" noProof="0" dirty="0" smtClean="0">
                          <a:solidFill>
                            <a:srgbClr val="367499"/>
                          </a:solidFill>
                          <a:effectLst/>
                          <a:latin typeface="Overlock" panose="02000506030000020004"/>
                          <a:ea typeface="Roboto" panose="02000000000000000000" pitchFamily="2" charset="0"/>
                          <a:cs typeface="+mn-cs"/>
                        </a:rPr>
                        <a:t>-Säulenpappel</a:t>
                      </a:r>
                      <a:r>
                        <a:rPr lang="de-DE" sz="1200" b="0" kern="1200" baseline="0" noProof="0" dirty="0" smtClean="0">
                          <a:solidFill>
                            <a:srgbClr val="367499"/>
                          </a:solidFill>
                          <a:effectLst/>
                          <a:latin typeface="Overlock" panose="02000506030000020004"/>
                          <a:ea typeface="Roboto" panose="02000000000000000000" pitchFamily="2" charset="0"/>
                          <a:cs typeface="+mn-cs"/>
                        </a:rPr>
                        <a:t>n auch im heutigen Park</a:t>
                      </a: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471138443"/>
                  </a:ext>
                </a:extLst>
              </a:tr>
              <a:tr h="1848646">
                <a:tc>
                  <a:txBody>
                    <a:bodyPr/>
                    <a:lstStyle/>
                    <a:p>
                      <a:r>
                        <a:rPr lang="de-DE" sz="1400" b="1" kern="1200" noProof="0" dirty="0" smtClean="0">
                          <a:solidFill>
                            <a:schemeClr val="tx1"/>
                          </a:solidFill>
                          <a:effectLst/>
                          <a:latin typeface="Overlock" panose="02000506030000020004"/>
                          <a:ea typeface="Roboto" panose="02000000000000000000" pitchFamily="2" charset="0"/>
                          <a:cs typeface="+mn-cs"/>
                        </a:rPr>
                        <a:t>Information:</a:t>
                      </a:r>
                      <a:r>
                        <a:rPr lang="de-DE" sz="1400" kern="1200" noProof="0" dirty="0" smtClean="0">
                          <a:solidFill>
                            <a:schemeClr val="tx1"/>
                          </a:solidFill>
                          <a:effectLst/>
                          <a:latin typeface="Overlock" panose="02000506030000020004"/>
                          <a:ea typeface="Roboto" panose="02000000000000000000" pitchFamily="2" charset="0"/>
                          <a:cs typeface="+mn-cs"/>
                        </a:rPr>
                        <a:t>  </a:t>
                      </a:r>
                      <a:r>
                        <a:rPr lang="de-DE" sz="1400" b="1" kern="1200" noProof="0" dirty="0" smtClean="0">
                          <a:solidFill>
                            <a:schemeClr val="tx1"/>
                          </a:solidFill>
                          <a:effectLst/>
                          <a:latin typeface="Overlock" panose="02000506030000020004"/>
                          <a:ea typeface="Roboto" panose="02000000000000000000" pitchFamily="2" charset="0"/>
                          <a:cs typeface="+mn-cs"/>
                        </a:rPr>
                        <a:t>Tiere im Park. </a:t>
                      </a:r>
                      <a:r>
                        <a:rPr lang="de-DE" sz="1400" b="0" kern="1200" noProof="0" dirty="0" smtClean="0">
                          <a:solidFill>
                            <a:schemeClr val="tx1"/>
                          </a:solidFill>
                          <a:effectLst/>
                          <a:latin typeface="Overlock" panose="02000506030000020004"/>
                          <a:ea typeface="Roboto" panose="02000000000000000000" pitchFamily="2" charset="0"/>
                          <a:cs typeface="+mn-cs"/>
                        </a:rPr>
                        <a:t>Im Park leben</a:t>
                      </a:r>
                      <a:r>
                        <a:rPr lang="de-DE" sz="1400" b="0" kern="1200" baseline="0" noProof="0" dirty="0" smtClean="0">
                          <a:solidFill>
                            <a:schemeClr val="tx1"/>
                          </a:solidFill>
                          <a:effectLst/>
                          <a:latin typeface="Overlock" panose="02000506030000020004"/>
                          <a:ea typeface="Roboto" panose="02000000000000000000" pitchFamily="2" charset="0"/>
                          <a:cs typeface="+mn-cs"/>
                        </a:rPr>
                        <a:t> viele unterschiedliche Tierarten, weil...</a:t>
                      </a:r>
                    </a:p>
                    <a:p>
                      <a:r>
                        <a:rPr lang="de-DE" sz="1400" b="0" kern="1200" baseline="0" noProof="0" dirty="0" smtClean="0">
                          <a:solidFill>
                            <a:schemeClr val="tx1"/>
                          </a:solidFill>
                          <a:effectLst/>
                          <a:latin typeface="Overlock" panose="02000506030000020004"/>
                          <a:ea typeface="Roboto" panose="02000000000000000000" pitchFamily="2" charset="0"/>
                          <a:cs typeface="+mn-cs"/>
                        </a:rPr>
                        <a:t>…keine Landwirtschaft (Pestizide)</a:t>
                      </a:r>
                    </a:p>
                    <a:p>
                      <a:r>
                        <a:rPr lang="de-DE" sz="1400" b="0" kern="1200" baseline="0" noProof="0" dirty="0" smtClean="0">
                          <a:solidFill>
                            <a:schemeClr val="tx1"/>
                          </a:solidFill>
                          <a:effectLst/>
                          <a:latin typeface="Overlock" panose="02000506030000020004"/>
                          <a:ea typeface="Roboto" panose="02000000000000000000" pitchFamily="2" charset="0"/>
                          <a:cs typeface="+mn-cs"/>
                        </a:rPr>
                        <a:t>…keine Bebauung</a:t>
                      </a:r>
                    </a:p>
                    <a:p>
                      <a:r>
                        <a:rPr lang="de-DE" sz="1400" b="0" kern="1200" baseline="0" noProof="0" dirty="0" smtClean="0">
                          <a:solidFill>
                            <a:schemeClr val="tx1"/>
                          </a:solidFill>
                          <a:effectLst/>
                          <a:latin typeface="Overlock" panose="02000506030000020004"/>
                          <a:ea typeface="Roboto" panose="02000000000000000000" pitchFamily="2" charset="0"/>
                          <a:cs typeface="+mn-cs"/>
                        </a:rPr>
                        <a:t>…Erhaltung wie früher</a:t>
                      </a:r>
                      <a:endParaRPr lang="de-DE" sz="1400" b="0" kern="1200" noProof="0" dirty="0" smtClean="0">
                        <a:solidFill>
                          <a:schemeClr val="tx1"/>
                        </a:solidFill>
                        <a:effectLst/>
                        <a:latin typeface="Overlock" panose="02000506030000020004"/>
                        <a:ea typeface="Roboto" panose="02000000000000000000" pitchFamily="2" charset="0"/>
                        <a:cs typeface="+mn-cs"/>
                      </a:endParaRPr>
                    </a:p>
                    <a:p>
                      <a:endParaRPr lang="de-DE" sz="1400" kern="1200" noProof="0" dirty="0" smtClean="0">
                        <a:solidFill>
                          <a:schemeClr val="tx1"/>
                        </a:solidFill>
                        <a:effectLst/>
                        <a:latin typeface="Overlock" panose="02000506030000020004"/>
                        <a:ea typeface="Roboto" panose="02000000000000000000" pitchFamily="2" charset="0"/>
                        <a:cs typeface="+mn-cs"/>
                      </a:endParaRPr>
                    </a:p>
                    <a:p>
                      <a:r>
                        <a:rPr lang="de-DE" sz="1400" b="1" kern="1200" noProof="0" dirty="0" smtClean="0">
                          <a:solidFill>
                            <a:schemeClr val="tx1"/>
                          </a:solidFill>
                          <a:effectLst/>
                          <a:latin typeface="Overlock" panose="02000506030000020004"/>
                          <a:ea typeface="Roboto" panose="02000000000000000000" pitchFamily="2" charset="0"/>
                          <a:cs typeface="+mn-cs"/>
                        </a:rPr>
                        <a:t>Frage:</a:t>
                      </a:r>
                      <a:r>
                        <a:rPr lang="de-DE" sz="1400" b="1" kern="1200" baseline="0" noProof="0" dirty="0" smtClean="0">
                          <a:solidFill>
                            <a:schemeClr val="tx1"/>
                          </a:solidFill>
                          <a:effectLst/>
                          <a:latin typeface="Overlock" panose="02000506030000020004"/>
                          <a:ea typeface="Roboto" panose="02000000000000000000" pitchFamily="2" charset="0"/>
                          <a:cs typeface="+mn-cs"/>
                        </a:rPr>
                        <a:t> </a:t>
                      </a:r>
                      <a:r>
                        <a:rPr lang="de-DE" sz="1400" kern="1200" noProof="0" dirty="0" smtClean="0">
                          <a:solidFill>
                            <a:schemeClr val="tx1"/>
                          </a:solidFill>
                          <a:effectLst/>
                          <a:latin typeface="Overlock" panose="02000506030000020004"/>
                          <a:ea typeface="Roboto" panose="02000000000000000000" pitchFamily="2" charset="0"/>
                          <a:cs typeface="+mn-cs"/>
                        </a:rPr>
                        <a:t>Welche Tiere könnten hier leben?</a:t>
                      </a:r>
                    </a:p>
                    <a:p>
                      <a:endParaRPr lang="de-DE" sz="1400" kern="1200" noProof="0" dirty="0" smtClean="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smtClean="0">
                          <a:solidFill>
                            <a:srgbClr val="367499"/>
                          </a:solidFill>
                          <a:latin typeface="Overlock" panose="02000506030000020004"/>
                          <a:ea typeface="Roboto" panose="02000000000000000000" pitchFamily="2" charset="0"/>
                        </a:rPr>
                        <a:t>U.a. Insekten, Amphibien, Fische und Wasservögel.</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050854912"/>
                  </a:ext>
                </a:extLst>
              </a:tr>
              <a:tr h="742153">
                <a:tc gridSpan="2">
                  <a:txBody>
                    <a:bodyPr/>
                    <a:lstStyle/>
                    <a:p>
                      <a:r>
                        <a:rPr lang="de-DE" sz="1600" kern="1200" noProof="0" dirty="0" smtClean="0">
                          <a:solidFill>
                            <a:schemeClr val="bg1"/>
                          </a:solidFill>
                          <a:effectLst/>
                          <a:latin typeface="Overlock" panose="02000506030000020004"/>
                          <a:ea typeface="Roboto" panose="02000000000000000000" pitchFamily="2" charset="0"/>
                          <a:cs typeface="+mn-cs"/>
                        </a:rPr>
                        <a:t>3. ERKUNDUNG DES TEICHS IN KLEINGRUPPEN</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6584"/>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374410535"/>
                  </a:ext>
                </a:extLst>
              </a:tr>
              <a:tr h="1526431">
                <a:tc>
                  <a:txBody>
                    <a:bodyPr/>
                    <a:lstStyle/>
                    <a:p>
                      <a:r>
                        <a:rPr lang="de-DE" sz="1400" b="1" kern="1200" noProof="0" dirty="0" smtClean="0">
                          <a:solidFill>
                            <a:schemeClr val="tx1"/>
                          </a:solidFill>
                          <a:effectLst/>
                          <a:latin typeface="Overlock" panose="02000506030000020004"/>
                          <a:ea typeface="Roboto" panose="02000000000000000000" pitchFamily="2" charset="0"/>
                          <a:cs typeface="+mn-cs"/>
                        </a:rPr>
                        <a:t>Gruppenbildung:</a:t>
                      </a:r>
                      <a:r>
                        <a:rPr lang="de-DE" sz="1400" b="1" kern="1200" baseline="0" noProof="0" dirty="0" smtClean="0">
                          <a:solidFill>
                            <a:schemeClr val="tx1"/>
                          </a:solidFill>
                          <a:effectLst/>
                          <a:latin typeface="Overlock" panose="02000506030000020004"/>
                          <a:ea typeface="Roboto" panose="02000000000000000000" pitchFamily="2" charset="0"/>
                          <a:cs typeface="+mn-cs"/>
                        </a:rPr>
                        <a:t> </a:t>
                      </a:r>
                      <a:r>
                        <a:rPr lang="de-DE" sz="1400" kern="1200" baseline="0" noProof="0" dirty="0" smtClean="0">
                          <a:solidFill>
                            <a:schemeClr val="tx1"/>
                          </a:solidFill>
                          <a:effectLst/>
                          <a:latin typeface="Overlock" panose="02000506030000020004"/>
                          <a:ea typeface="Roboto" panose="02000000000000000000" pitchFamily="2" charset="0"/>
                          <a:cs typeface="+mn-cs"/>
                        </a:rPr>
                        <a:t>5 Gruppen </a:t>
                      </a:r>
                    </a:p>
                    <a:p>
                      <a:endParaRPr lang="de-DE" sz="1400" kern="1200" baseline="0" noProof="0" dirty="0" smtClean="0">
                        <a:solidFill>
                          <a:schemeClr val="tx1"/>
                        </a:solidFill>
                        <a:effectLst/>
                        <a:latin typeface="Overlock" panose="02000506030000020004"/>
                        <a:ea typeface="Roboto" panose="02000000000000000000" pitchFamily="2" charset="0"/>
                        <a:cs typeface="+mn-cs"/>
                      </a:endParaRPr>
                    </a:p>
                    <a:p>
                      <a:r>
                        <a:rPr lang="de-DE" sz="1400" b="1" kern="1200" baseline="0" noProof="0" dirty="0" smtClean="0">
                          <a:solidFill>
                            <a:schemeClr val="tx1"/>
                          </a:solidFill>
                          <a:effectLst/>
                          <a:latin typeface="Overlock" panose="02000506030000020004"/>
                          <a:ea typeface="Roboto" panose="02000000000000000000" pitchFamily="2" charset="0"/>
                          <a:cs typeface="+mn-cs"/>
                        </a:rPr>
                        <a:t>Arbeitsauftrag: </a:t>
                      </a:r>
                    </a:p>
                    <a:p>
                      <a:r>
                        <a:rPr lang="de-DE" sz="1400" b="0" kern="1200" baseline="0" noProof="0" dirty="0" smtClean="0">
                          <a:solidFill>
                            <a:schemeClr val="tx1"/>
                          </a:solidFill>
                          <a:effectLst/>
                          <a:latin typeface="Overlock" panose="02000506030000020004"/>
                          <a:ea typeface="Roboto" panose="02000000000000000000" pitchFamily="2" charset="0"/>
                          <a:cs typeface="+mn-cs"/>
                        </a:rPr>
                        <a:t>1. Gruppen laufen einmal um den Teich</a:t>
                      </a:r>
                    </a:p>
                    <a:p>
                      <a:r>
                        <a:rPr lang="de-DE" sz="1400" b="0" kern="1200" baseline="0" noProof="0" dirty="0" smtClean="0">
                          <a:solidFill>
                            <a:schemeClr val="tx1"/>
                          </a:solidFill>
                          <a:effectLst/>
                          <a:latin typeface="Overlock" panose="02000506030000020004"/>
                          <a:ea typeface="Roboto" panose="02000000000000000000" pitchFamily="2" charset="0"/>
                          <a:cs typeface="+mn-cs"/>
                        </a:rPr>
                        <a:t>2. Wasservögel erkennen und zählen</a:t>
                      </a:r>
                    </a:p>
                    <a:p>
                      <a:pPr marL="0" indent="0">
                        <a:buNone/>
                      </a:pPr>
                      <a:r>
                        <a:rPr lang="de-DE" sz="1400" b="0" kern="1200" baseline="0" noProof="0" dirty="0" smtClean="0">
                          <a:solidFill>
                            <a:schemeClr val="tx1"/>
                          </a:solidFill>
                          <a:effectLst/>
                          <a:latin typeface="Overlock" panose="02000506030000020004"/>
                          <a:ea typeface="Roboto" panose="02000000000000000000" pitchFamily="2" charset="0"/>
                          <a:cs typeface="+mn-cs"/>
                        </a:rPr>
                        <a:t>3. Kleine Tiere fangen und erkennen</a:t>
                      </a:r>
                    </a:p>
                    <a:p>
                      <a:pPr marL="0" indent="0">
                        <a:buNone/>
                      </a:pPr>
                      <a:r>
                        <a:rPr lang="de-DE" sz="1400" b="0" kern="1200" baseline="0" noProof="0" dirty="0" smtClean="0">
                          <a:solidFill>
                            <a:schemeClr val="tx1"/>
                          </a:solidFill>
                          <a:effectLst/>
                          <a:latin typeface="Overlock" panose="02000506030000020004"/>
                          <a:ea typeface="Roboto" panose="02000000000000000000" pitchFamily="2" charset="0"/>
                          <a:cs typeface="+mn-cs"/>
                        </a:rPr>
                        <a:t>4. Versuch: Wasserabweisende Feder</a:t>
                      </a:r>
                    </a:p>
                    <a:p>
                      <a:endParaRPr lang="de-DE" sz="1400" b="1" kern="1200" baseline="0" noProof="0" dirty="0" smtClean="0">
                        <a:solidFill>
                          <a:schemeClr val="tx1"/>
                        </a:solidFill>
                        <a:effectLst/>
                        <a:latin typeface="Overlock" panose="02000506030000020004"/>
                        <a:ea typeface="Roboto" panose="02000000000000000000" pitchFamily="2" charset="0"/>
                        <a:cs typeface="+mn-cs"/>
                      </a:endParaRPr>
                    </a:p>
                    <a:p>
                      <a:r>
                        <a:rPr lang="de-DE" sz="1400" b="1" kern="1200" baseline="0" noProof="0" dirty="0" smtClean="0">
                          <a:solidFill>
                            <a:srgbClr val="D91F53"/>
                          </a:solidFill>
                          <a:effectLst/>
                          <a:latin typeface="Overlock" panose="02000506030000020004"/>
                          <a:ea typeface="Roboto" panose="02000000000000000000" pitchFamily="2" charset="0"/>
                          <a:cs typeface="+mn-cs"/>
                        </a:rPr>
                        <a:t>Material pro Gruppe: </a:t>
                      </a:r>
                    </a:p>
                    <a:p>
                      <a:r>
                        <a:rPr lang="de-DE" sz="1400" kern="1200" baseline="0" noProof="0" dirty="0" smtClean="0">
                          <a:solidFill>
                            <a:schemeClr val="tx1"/>
                          </a:solidFill>
                          <a:effectLst/>
                          <a:latin typeface="Overlock" panose="02000506030000020004"/>
                          <a:ea typeface="Roboto" panose="02000000000000000000" pitchFamily="2" charset="0"/>
                          <a:cs typeface="+mn-cs"/>
                        </a:rPr>
                        <a:t>-Tasche (Schilder zur Vogelzählung, Pipette, Wasser, Feder, Versuchsanleitung, Becherlupe)</a:t>
                      </a:r>
                    </a:p>
                    <a:p>
                      <a:r>
                        <a:rPr lang="de-DE" sz="1400" kern="1200" baseline="0" noProof="0" dirty="0" smtClean="0">
                          <a:solidFill>
                            <a:schemeClr val="tx1"/>
                          </a:solidFill>
                          <a:effectLst/>
                          <a:latin typeface="Overlock" panose="02000506030000020004"/>
                          <a:ea typeface="Roboto" panose="02000000000000000000" pitchFamily="2" charset="0"/>
                          <a:cs typeface="+mn-cs"/>
                        </a:rPr>
                        <a:t>-Fernglas</a:t>
                      </a:r>
                    </a:p>
                    <a:p>
                      <a:r>
                        <a:rPr lang="de-DE" sz="1400" kern="1200" baseline="0" noProof="0" dirty="0" smtClean="0">
                          <a:solidFill>
                            <a:schemeClr val="tx1"/>
                          </a:solidFill>
                          <a:effectLst/>
                          <a:latin typeface="Overlock" panose="02000506030000020004"/>
                          <a:ea typeface="Roboto" panose="02000000000000000000" pitchFamily="2" charset="0"/>
                          <a:cs typeface="+mn-cs"/>
                        </a:rPr>
                        <a:t>-Klemmbrett mit Bestimmungshilfen</a:t>
                      </a:r>
                      <a:endParaRPr lang="de-DE" sz="1400" kern="1200" noProof="0" dirty="0" smtClean="0">
                        <a:solidFill>
                          <a:schemeClr val="tx1"/>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endParaRPr lang="de-DE" dirty="0"/>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45171502"/>
                  </a:ext>
                </a:extLst>
              </a:tr>
            </a:tbl>
          </a:graphicData>
        </a:graphic>
      </p:graphicFrame>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647" y="2829921"/>
            <a:ext cx="1594359" cy="1195769"/>
          </a:xfrm>
          <a:prstGeom prst="rect">
            <a:avLst/>
          </a:prstGeom>
        </p:spPr>
      </p:pic>
      <p:cxnSp>
        <p:nvCxnSpPr>
          <p:cNvPr id="9" name="Gerade Verbindung mit Pfeil 8"/>
          <p:cNvCxnSpPr/>
          <p:nvPr/>
        </p:nvCxnSpPr>
        <p:spPr>
          <a:xfrm flipH="1">
            <a:off x="3719826" y="2608695"/>
            <a:ext cx="645698" cy="739189"/>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3465234" y="2608695"/>
            <a:ext cx="645698" cy="739189"/>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3159677" y="7794525"/>
            <a:ext cx="855720" cy="536055"/>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3148770" y="8690471"/>
            <a:ext cx="1174297" cy="730423"/>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7" name="Grafik 6"/>
          <p:cNvPicPr>
            <a:picLocks noChangeAspect="1"/>
          </p:cNvPicPr>
          <p:nvPr/>
        </p:nvPicPr>
        <p:blipFill>
          <a:blip r:embed="rId3"/>
          <a:stretch>
            <a:fillRect/>
          </a:stretch>
        </p:blipFill>
        <p:spPr>
          <a:xfrm>
            <a:off x="4059053" y="7301464"/>
            <a:ext cx="1334897" cy="1816002"/>
          </a:xfrm>
          <a:prstGeom prst="rect">
            <a:avLst/>
          </a:prstGeom>
          <a:ln>
            <a:solidFill>
              <a:schemeClr val="tx1"/>
            </a:solidFill>
          </a:ln>
        </p:spPr>
      </p:pic>
      <p:pic>
        <p:nvPicPr>
          <p:cNvPr id="10" name="Grafik 9"/>
          <p:cNvPicPr>
            <a:picLocks noChangeAspect="1"/>
          </p:cNvPicPr>
          <p:nvPr/>
        </p:nvPicPr>
        <p:blipFill>
          <a:blip r:embed="rId4"/>
          <a:stretch>
            <a:fillRect/>
          </a:stretch>
        </p:blipFill>
        <p:spPr>
          <a:xfrm>
            <a:off x="5643831" y="7490160"/>
            <a:ext cx="1298990" cy="1889591"/>
          </a:xfrm>
          <a:prstGeom prst="rect">
            <a:avLst/>
          </a:prstGeom>
          <a:ln>
            <a:solidFill>
              <a:schemeClr val="tx1"/>
            </a:solidFill>
          </a:ln>
        </p:spPr>
      </p:pic>
      <p:pic>
        <p:nvPicPr>
          <p:cNvPr id="8" name="Grafik 7"/>
          <p:cNvPicPr>
            <a:picLocks noChangeAspect="1"/>
          </p:cNvPicPr>
          <p:nvPr/>
        </p:nvPicPr>
        <p:blipFill rotWithShape="1">
          <a:blip r:embed="rId5"/>
          <a:srcRect t="15190"/>
          <a:stretch/>
        </p:blipFill>
        <p:spPr>
          <a:xfrm>
            <a:off x="5945430" y="8092440"/>
            <a:ext cx="1214322" cy="1480108"/>
          </a:xfrm>
          <a:prstGeom prst="rect">
            <a:avLst/>
          </a:prstGeom>
          <a:ln>
            <a:solidFill>
              <a:schemeClr val="tx1"/>
            </a:solidFill>
          </a:ln>
        </p:spPr>
      </p:pic>
      <p:cxnSp>
        <p:nvCxnSpPr>
          <p:cNvPr id="21" name="Gerade Verbindung mit Pfeil 20"/>
          <p:cNvCxnSpPr/>
          <p:nvPr/>
        </p:nvCxnSpPr>
        <p:spPr>
          <a:xfrm flipV="1">
            <a:off x="3195758" y="8339702"/>
            <a:ext cx="2600585" cy="42954"/>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6"/>
          <a:stretch>
            <a:fillRect/>
          </a:stretch>
        </p:blipFill>
        <p:spPr>
          <a:xfrm>
            <a:off x="4323067" y="9487028"/>
            <a:ext cx="885520" cy="885520"/>
          </a:xfrm>
          <a:prstGeom prst="rect">
            <a:avLst/>
          </a:prstGeom>
        </p:spPr>
      </p:pic>
      <p:pic>
        <p:nvPicPr>
          <p:cNvPr id="11" name="Grafik 10"/>
          <p:cNvPicPr>
            <a:picLocks noChangeAspect="1"/>
          </p:cNvPicPr>
          <p:nvPr/>
        </p:nvPicPr>
        <p:blipFill>
          <a:blip r:embed="rId7"/>
          <a:stretch>
            <a:fillRect/>
          </a:stretch>
        </p:blipFill>
        <p:spPr>
          <a:xfrm>
            <a:off x="4926728" y="9702784"/>
            <a:ext cx="836583" cy="836583"/>
          </a:xfrm>
          <a:prstGeom prst="rect">
            <a:avLst/>
          </a:prstGeom>
          <a:ln>
            <a:solidFill>
              <a:schemeClr val="bg1"/>
            </a:solidFill>
          </a:ln>
        </p:spPr>
      </p:pic>
      <p:pic>
        <p:nvPicPr>
          <p:cNvPr id="22" name="Grafik 21"/>
          <p:cNvPicPr>
            <a:picLocks noChangeAspect="1"/>
          </p:cNvPicPr>
          <p:nvPr/>
        </p:nvPicPr>
        <p:blipFill>
          <a:blip r:embed="rId8"/>
          <a:stretch>
            <a:fillRect/>
          </a:stretch>
        </p:blipFill>
        <p:spPr>
          <a:xfrm>
            <a:off x="5857136" y="9799096"/>
            <a:ext cx="998844" cy="892717"/>
          </a:xfrm>
          <a:prstGeom prst="rect">
            <a:avLst/>
          </a:prstGeom>
        </p:spPr>
      </p:pic>
    </p:spTree>
    <p:extLst>
      <p:ext uri="{BB962C8B-B14F-4D97-AF65-F5344CB8AC3E}">
        <p14:creationId xmlns:p14="http://schemas.microsoft.com/office/powerpoint/2010/main" val="928119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2381137914"/>
              </p:ext>
            </p:extLst>
          </p:nvPr>
        </p:nvGraphicFramePr>
        <p:xfrm>
          <a:off x="519728" y="648457"/>
          <a:ext cx="6536710" cy="6310447"/>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276008">
                  <a:extLst>
                    <a:ext uri="{9D8B030D-6E8A-4147-A177-3AD203B41FA5}">
                      <a16:colId xmlns:a16="http://schemas.microsoft.com/office/drawing/2014/main" val="2699056497"/>
                    </a:ext>
                  </a:extLst>
                </a:gridCol>
              </a:tblGrid>
              <a:tr h="595744">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rgbClr val="FFFFFF"/>
                          </a:solidFill>
                          <a:effectLst/>
                          <a:uLnTx/>
                          <a:uFillTx/>
                          <a:latin typeface="Overlock" panose="02000506030000020004"/>
                          <a:ea typeface="Roboto" panose="02000000000000000000" pitchFamily="2" charset="0"/>
                          <a:cs typeface="+mn-cs"/>
                        </a:rPr>
                        <a:t>4.  AUSWERTUNG</a:t>
                      </a:r>
                      <a:endParaRPr lang="de-DE" sz="1200" b="0" i="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endParaRPr lang="de-DE"/>
                    </a:p>
                  </a:txBody>
                  <a:tcPr/>
                </a:tc>
                <a:extLst>
                  <a:ext uri="{0D108BD9-81ED-4DB2-BD59-A6C34878D82A}">
                    <a16:rowId xmlns:a16="http://schemas.microsoft.com/office/drawing/2014/main" val="1373646202"/>
                  </a:ext>
                </a:extLst>
              </a:tr>
              <a:tr h="1186834">
                <a:tc>
                  <a:txBody>
                    <a:bodyPr/>
                    <a:lstStyle/>
                    <a:p>
                      <a:r>
                        <a:rPr lang="de-DE" sz="1400" b="0" kern="1200" baseline="0" noProof="0" dirty="0" smtClean="0">
                          <a:solidFill>
                            <a:schemeClr val="tx1"/>
                          </a:solidFill>
                          <a:effectLst/>
                          <a:latin typeface="Overlock" panose="02000506030000020004"/>
                          <a:ea typeface="Roboto" panose="02000000000000000000" pitchFamily="2" charset="0"/>
                          <a:cs typeface="+mn-cs"/>
                        </a:rPr>
                        <a:t>1./2. Häufigkeit der Wasservögel</a:t>
                      </a:r>
                    </a:p>
                    <a:p>
                      <a:r>
                        <a:rPr lang="de-DE" sz="1400" b="0" kern="1200" baseline="0" noProof="0" dirty="0" smtClean="0">
                          <a:solidFill>
                            <a:schemeClr val="tx1"/>
                          </a:solidFill>
                          <a:effectLst/>
                          <a:latin typeface="Overlock" panose="02000506030000020004"/>
                          <a:ea typeface="Roboto" panose="02000000000000000000" pitchFamily="2" charset="0"/>
                          <a:cs typeface="+mn-cs"/>
                        </a:rPr>
                        <a:t>Was ist Euch bei den Federn der Stockenten aufgefallen?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1" noProof="0" dirty="0" smtClean="0">
                          <a:solidFill>
                            <a:srgbClr val="367499"/>
                          </a:solidFill>
                          <a:latin typeface="Overlock" panose="02000506030000020004"/>
                          <a:ea typeface="Roboto" panose="02000000000000000000" pitchFamily="2" charset="0"/>
                        </a:rPr>
                        <a:t>-Männchen: </a:t>
                      </a:r>
                      <a:r>
                        <a:rPr lang="de-DE" sz="1200" b="1" baseline="0" noProof="0" dirty="0" smtClean="0">
                          <a:solidFill>
                            <a:srgbClr val="367499"/>
                          </a:solidFill>
                          <a:latin typeface="Overlock" panose="02000506030000020004"/>
                          <a:ea typeface="Roboto" panose="02000000000000000000" pitchFamily="2" charset="0"/>
                        </a:rPr>
                        <a:t>Buntes Federkleid</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1" baseline="0" noProof="0" dirty="0" smtClean="0">
                          <a:solidFill>
                            <a:srgbClr val="367499"/>
                          </a:solidFill>
                          <a:latin typeface="Overlock" panose="02000506030000020004"/>
                          <a:ea typeface="Roboto" panose="02000000000000000000" pitchFamily="2" charset="0"/>
                        </a:rPr>
                        <a:t>-Weibchen: Bräunliche Federn</a:t>
                      </a:r>
                      <a:endParaRPr lang="de-DE" sz="1200" b="1"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smtClean="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471138443"/>
                  </a:ext>
                </a:extLst>
              </a:tr>
              <a:tr h="2026664">
                <a:tc>
                  <a:txBody>
                    <a:bodyPr/>
                    <a:lstStyle/>
                    <a:p>
                      <a:r>
                        <a:rPr lang="de-DE" sz="1400" noProof="0" dirty="0" smtClean="0">
                          <a:solidFill>
                            <a:schemeClr val="tx1"/>
                          </a:solidFill>
                          <a:latin typeface="Overlock" panose="02000506030000020004"/>
                          <a:ea typeface="Roboto" panose="02000000000000000000" pitchFamily="2" charset="0"/>
                        </a:rPr>
                        <a:t>3. Kleine Tiere vorstellen und zeigen</a:t>
                      </a:r>
                    </a:p>
                    <a:p>
                      <a:endParaRPr lang="de-DE" sz="140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287367942"/>
                  </a:ext>
                </a:extLst>
              </a:tr>
              <a:tr h="2261543">
                <a:tc>
                  <a:txBody>
                    <a:bodyPr/>
                    <a:lstStyle/>
                    <a:p>
                      <a:r>
                        <a:rPr lang="de-DE" sz="1400" noProof="0" dirty="0" smtClean="0">
                          <a:solidFill>
                            <a:schemeClr val="tx1"/>
                          </a:solidFill>
                          <a:latin typeface="Overlock" panose="02000506030000020004"/>
                          <a:ea typeface="Roboto" panose="02000000000000000000" pitchFamily="2" charset="0"/>
                        </a:rPr>
                        <a:t>4. Versuchsergebnis beschreiben/ggf. wiederholen </a:t>
                      </a:r>
                    </a:p>
                    <a:p>
                      <a:endParaRPr lang="de-DE" sz="1400" noProof="0" dirty="0" smtClean="0">
                        <a:solidFill>
                          <a:schemeClr val="tx1"/>
                        </a:solidFill>
                        <a:latin typeface="Overlock" panose="02000506030000020004"/>
                        <a:ea typeface="Roboto" panose="02000000000000000000" pitchFamily="2" charset="0"/>
                      </a:endParaRPr>
                    </a:p>
                    <a:p>
                      <a:r>
                        <a:rPr lang="de-DE" sz="1400" b="1" noProof="0" dirty="0" smtClean="0">
                          <a:solidFill>
                            <a:schemeClr val="tx1"/>
                          </a:solidFill>
                          <a:latin typeface="Overlock" panose="02000506030000020004"/>
                          <a:ea typeface="Roboto" panose="02000000000000000000" pitchFamily="2" charset="0"/>
                        </a:rPr>
                        <a:t>Frage: </a:t>
                      </a:r>
                      <a:r>
                        <a:rPr lang="de-DE" sz="1400" noProof="0" dirty="0" smtClean="0">
                          <a:solidFill>
                            <a:schemeClr val="tx1"/>
                          </a:solidFill>
                          <a:latin typeface="Overlock" panose="02000506030000020004"/>
                          <a:ea typeface="Roboto" panose="02000000000000000000" pitchFamily="2" charset="0"/>
                        </a:rPr>
                        <a:t>Die Federn bestehen aus dem gleichen Material wie unsere Haare. Warum sind sie trotzdem so wasserabweisend?</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smtClean="0">
                          <a:solidFill>
                            <a:srgbClr val="367499"/>
                          </a:solidFill>
                          <a:latin typeface="Overlock" panose="02000506030000020004"/>
                          <a:ea typeface="Roboto" panose="02000000000000000000" pitchFamily="2" charset="0"/>
                        </a:rPr>
                        <a:t>Die Ente fettet ihr Gefieder ein,</a:t>
                      </a:r>
                      <a:r>
                        <a:rPr lang="de-DE" sz="1200" b="0" baseline="0" noProof="0" dirty="0" smtClean="0">
                          <a:solidFill>
                            <a:srgbClr val="367499"/>
                          </a:solidFill>
                          <a:latin typeface="Overlock" panose="02000506030000020004"/>
                          <a:ea typeface="Roboto" panose="02000000000000000000" pitchFamily="2" charset="0"/>
                        </a:rPr>
                        <a:t> Haut bleibt von warmer Luft umgeben (</a:t>
                      </a:r>
                      <a:r>
                        <a:rPr lang="de-DE" sz="1200" b="0" baseline="0" noProof="0" dirty="0" err="1" smtClean="0">
                          <a:solidFill>
                            <a:srgbClr val="367499"/>
                          </a:solidFill>
                          <a:latin typeface="Overlock" panose="02000506030000020004"/>
                          <a:ea typeface="Roboto" panose="02000000000000000000" pitchFamily="2" charset="0"/>
                        </a:rPr>
                        <a:t>Ioslationswirkung</a:t>
                      </a:r>
                      <a:r>
                        <a:rPr lang="de-DE" sz="1200" b="0" baseline="0" noProof="0" dirty="0" smtClean="0">
                          <a:solidFill>
                            <a:srgbClr val="367499"/>
                          </a:solidFill>
                          <a:latin typeface="Overlock" panose="02000506030000020004"/>
                          <a:ea typeface="Roboto" panose="02000000000000000000" pitchFamily="2" charset="0"/>
                        </a:rPr>
                        <a:t>).</a:t>
                      </a:r>
                      <a:endParaRPr lang="de-DE" sz="1200" b="0" noProof="0" dirty="0" smtClean="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594657817"/>
                  </a:ext>
                </a:extLst>
              </a:tr>
            </a:tbl>
          </a:graphicData>
        </a:graphic>
      </p:graphicFrame>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pic>
        <p:nvPicPr>
          <p:cNvPr id="10" name="Grafik 9"/>
          <p:cNvPicPr>
            <a:picLocks noChangeAspect="1"/>
          </p:cNvPicPr>
          <p:nvPr/>
        </p:nvPicPr>
        <p:blipFill rotWithShape="1">
          <a:blip r:embed="rId2"/>
          <a:srcRect t="15954"/>
          <a:stretch/>
        </p:blipFill>
        <p:spPr>
          <a:xfrm>
            <a:off x="4052622" y="2949995"/>
            <a:ext cx="1168602" cy="1444682"/>
          </a:xfrm>
          <a:prstGeom prst="rect">
            <a:avLst/>
          </a:prstGeom>
          <a:ln>
            <a:solidFill>
              <a:schemeClr val="tx1"/>
            </a:solidFill>
          </a:ln>
        </p:spPr>
      </p:pic>
      <p:pic>
        <p:nvPicPr>
          <p:cNvPr id="11" name="Grafik 10"/>
          <p:cNvPicPr>
            <a:picLocks noChangeAspect="1"/>
          </p:cNvPicPr>
          <p:nvPr/>
        </p:nvPicPr>
        <p:blipFill>
          <a:blip r:embed="rId3"/>
          <a:stretch>
            <a:fillRect/>
          </a:stretch>
        </p:blipFill>
        <p:spPr>
          <a:xfrm>
            <a:off x="5339020" y="2809319"/>
            <a:ext cx="1186554" cy="1726035"/>
          </a:xfrm>
          <a:prstGeom prst="rect">
            <a:avLst/>
          </a:prstGeom>
          <a:ln>
            <a:solidFill>
              <a:schemeClr val="tx1"/>
            </a:solidFill>
          </a:ln>
        </p:spPr>
      </p:pic>
    </p:spTree>
    <p:extLst>
      <p:ext uri="{BB962C8B-B14F-4D97-AF65-F5344CB8AC3E}">
        <p14:creationId xmlns:p14="http://schemas.microsoft.com/office/powerpoint/2010/main" val="4008670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657516" y="923350"/>
            <a:ext cx="5832475" cy="639182"/>
          </a:xfrm>
          <a:prstGeom prst="rect">
            <a:avLst/>
          </a:prstGeom>
          <a:noFill/>
        </p:spPr>
        <p:txBody>
          <a:bodyPr lIns="0" anchor="t">
            <a:noAutofit/>
          </a:bodyPr>
          <a:lstStyle/>
          <a:p>
            <a:pPr algn="l" rtl="0">
              <a:lnSpc>
                <a:spcPct val="100000"/>
              </a:lnSpc>
              <a:spcAft>
                <a:spcPts val="0"/>
              </a:spcAft>
            </a:pPr>
            <a:r>
              <a:rPr lang="en-GB" sz="2800" b="1" dirty="0">
                <a:solidFill>
                  <a:srgbClr val="D91F53"/>
                </a:solidFill>
                <a:effectLst/>
                <a:latin typeface="Overlock" panose="02000506030000020004" pitchFamily="2" charset="77"/>
                <a:cs typeface="Amatic SC" pitchFamily="2" charset="-79"/>
              </a:rPr>
              <a:t>Biologischer Hintergrund</a:t>
            </a:r>
            <a:r>
              <a:rPr lang="en-GB" sz="3300" b="1" dirty="0">
                <a:solidFill>
                  <a:srgbClr val="DB3363"/>
                </a:solidFill>
                <a:effectLst/>
                <a:latin typeface="Overlock" panose="02000506030000020004" pitchFamily="2" charset="77"/>
                <a:cs typeface="Amatic SC" pitchFamily="2" charset="-79"/>
              </a:rPr>
              <a:t/>
            </a:r>
            <a:br>
              <a:rPr lang="en-GB" sz="3300" b="1" dirty="0">
                <a:solidFill>
                  <a:srgbClr val="DB3363"/>
                </a:solidFill>
                <a:effectLst/>
                <a:latin typeface="Overlock" panose="02000506030000020004" pitchFamily="2" charset="77"/>
                <a:cs typeface="Amatic SC" pitchFamily="2" charset="-79"/>
              </a:rPr>
            </a:br>
            <a:r>
              <a:rPr lang="en-GB" sz="3300" dirty="0">
                <a:effectLst/>
                <a:latin typeface="Overlock" panose="02000506030000020004" pitchFamily="2" charset="77"/>
              </a:rPr>
              <a:t/>
            </a:r>
            <a:br>
              <a:rPr lang="en-GB" sz="3300" dirty="0">
                <a:effectLst/>
                <a:latin typeface="Overlock" panose="02000506030000020004" pitchFamily="2" charset="77"/>
              </a:rPr>
            </a:br>
            <a:endParaRPr lang="en-DE" sz="3300" dirty="0">
              <a:latin typeface="Overlock" panose="02000506030000020004" pitchFamily="2" charset="77"/>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57516" y="1581710"/>
            <a:ext cx="6400483" cy="5163751"/>
          </a:xfrm>
          <a:prstGeom prst="rect">
            <a:avLst/>
          </a:prstGeom>
        </p:spPr>
        <p:txBody>
          <a:bodyPr lIns="0">
            <a:noAutofit/>
          </a:bodyPr>
          <a:lstStyle/>
          <a:p>
            <a:pPr marL="0" indent="0" algn="l" rtl="0">
              <a:lnSpc>
                <a:spcPct val="150000"/>
              </a:lnSpc>
              <a:spcAft>
                <a:spcPts val="0"/>
              </a:spcAft>
              <a:buNone/>
            </a:pPr>
            <a:r>
              <a:rPr lang="de-DE" sz="1400" dirty="0">
                <a:effectLst/>
                <a:latin typeface="Overlock" panose="02000506030000020004"/>
                <a:ea typeface="Roboto" panose="02000000000000000000" pitchFamily="2" charset="0"/>
                <a:cs typeface="Diwan Kufi" pitchFamily="2" charset="-78"/>
              </a:rPr>
              <a:t>Die Gruppe der Wasservögel ist taxonomisch nicht klar definiert - d.h. diese Einteilung beruht nicht auf einer näheren Verwandtschaft der Tiere. Vielmehr fasst man mit dieser Bezeichnung eine Reihe verschiedener Vogel-Gruppen zusammen, die sich aufgrund spezifischer Anpassungen an den Lebensraum Wasser auszeichnen. Diese Adaptionen beziehen sich vor allem auf vier Körpermerkmale: </a:t>
            </a:r>
          </a:p>
          <a:p>
            <a:pPr marL="171450" indent="-171450" algn="l" rtl="0">
              <a:lnSpc>
                <a:spcPct val="150000"/>
              </a:lnSpc>
              <a:spcAft>
                <a:spcPts val="0"/>
              </a:spcAft>
              <a:buFont typeface="Arial" panose="020B0604020202020204" pitchFamily="34" charset="0"/>
              <a:buChar char="•"/>
            </a:pPr>
            <a:r>
              <a:rPr lang="de-DE" sz="1400" dirty="0">
                <a:effectLst/>
                <a:latin typeface="Overlock" panose="02000506030000020004"/>
                <a:ea typeface="Roboto" panose="02000000000000000000" pitchFamily="2" charset="0"/>
                <a:cs typeface="Diwan Kufi" pitchFamily="2" charset="-78"/>
              </a:rPr>
              <a:t> Die </a:t>
            </a:r>
            <a:r>
              <a:rPr lang="de-DE" sz="1400" b="1" dirty="0">
                <a:effectLst/>
                <a:latin typeface="Overlock" panose="02000506030000020004"/>
                <a:ea typeface="Roboto" panose="02000000000000000000" pitchFamily="2" charset="0"/>
                <a:cs typeface="Diwan Kufi" pitchFamily="2" charset="-78"/>
              </a:rPr>
              <a:t>Körperform</a:t>
            </a:r>
            <a:r>
              <a:rPr lang="de-DE" sz="1400" dirty="0">
                <a:effectLst/>
                <a:latin typeface="Overlock" panose="02000506030000020004"/>
                <a:ea typeface="Roboto" panose="02000000000000000000" pitchFamily="2" charset="0"/>
                <a:cs typeface="Diwan Kufi" pitchFamily="2" charset="-78"/>
              </a:rPr>
              <a:t> kann das Schwimmen und Tauchen erleichtern; Gänsen erlaubt ihre Körperstruktur jedoch gleichfalls eine sichere Bewegung an Land, wo sie häufig auf Nahrungssuche gehen.</a:t>
            </a:r>
          </a:p>
          <a:p>
            <a:pPr marL="171450" indent="-171450" algn="l" rtl="0">
              <a:lnSpc>
                <a:spcPct val="150000"/>
              </a:lnSpc>
              <a:spcAft>
                <a:spcPts val="0"/>
              </a:spcAft>
              <a:buFont typeface="Arial" panose="020B0604020202020204" pitchFamily="34" charset="0"/>
              <a:buChar char="•"/>
            </a:pPr>
            <a:r>
              <a:rPr lang="de-DE" sz="1400" dirty="0">
                <a:effectLst/>
                <a:latin typeface="Overlock" panose="02000506030000020004"/>
                <a:ea typeface="Roboto" panose="02000000000000000000" pitchFamily="2" charset="0"/>
                <a:cs typeface="Diwan Kufi" pitchFamily="2" charset="-78"/>
              </a:rPr>
              <a:t>Das </a:t>
            </a:r>
            <a:r>
              <a:rPr lang="de-DE" sz="1400" b="1" dirty="0">
                <a:effectLst/>
                <a:latin typeface="Overlock" panose="02000506030000020004"/>
                <a:ea typeface="Roboto" panose="02000000000000000000" pitchFamily="2" charset="0"/>
                <a:cs typeface="Diwan Kufi" pitchFamily="2" charset="-78"/>
              </a:rPr>
              <a:t>Federkleid</a:t>
            </a:r>
            <a:r>
              <a:rPr lang="de-DE" sz="1400" dirty="0">
                <a:effectLst/>
                <a:latin typeface="Overlock" panose="02000506030000020004"/>
                <a:ea typeface="Roboto" panose="02000000000000000000" pitchFamily="2" charset="0"/>
                <a:cs typeface="Diwan Kufi" pitchFamily="2" charset="-78"/>
              </a:rPr>
              <a:t> wird meist mit dem fettigen Sekret der Bürzeldrüse </a:t>
            </a:r>
            <a:r>
              <a:rPr lang="de-DE" sz="1400" dirty="0" smtClean="0">
                <a:effectLst/>
                <a:latin typeface="Overlock" panose="02000506030000020004"/>
                <a:ea typeface="Roboto" panose="02000000000000000000" pitchFamily="2" charset="0"/>
                <a:cs typeface="Diwan Kufi" pitchFamily="2" charset="-78"/>
              </a:rPr>
              <a:t>eingerieben</a:t>
            </a:r>
            <a:r>
              <a:rPr lang="de-DE" sz="1400" dirty="0">
                <a:effectLst/>
                <a:latin typeface="Overlock" panose="02000506030000020004"/>
                <a:ea typeface="Roboto" panose="02000000000000000000" pitchFamily="2" charset="0"/>
                <a:cs typeface="Diwan Kufi" pitchFamily="2" charset="-78"/>
              </a:rPr>
              <a:t>; so wird der Körper des Vogels vor Feuchtigkeit geschützt. </a:t>
            </a:r>
          </a:p>
          <a:p>
            <a:pPr marL="171450" indent="-171450" algn="l" rtl="0">
              <a:lnSpc>
                <a:spcPct val="150000"/>
              </a:lnSpc>
              <a:spcAft>
                <a:spcPts val="0"/>
              </a:spcAft>
              <a:buFont typeface="Arial" panose="020B0604020202020204" pitchFamily="34" charset="0"/>
              <a:buChar char="•"/>
            </a:pPr>
            <a:r>
              <a:rPr lang="de-DE" sz="1400" dirty="0">
                <a:effectLst/>
                <a:latin typeface="Overlock" panose="02000506030000020004"/>
                <a:ea typeface="Roboto" panose="02000000000000000000" pitchFamily="2" charset="0"/>
                <a:cs typeface="Diwan Kufi" pitchFamily="2" charset="-78"/>
              </a:rPr>
              <a:t>Der</a:t>
            </a:r>
            <a:r>
              <a:rPr lang="de-DE" sz="1400" b="1" dirty="0">
                <a:effectLst/>
                <a:latin typeface="Overlock" panose="02000506030000020004"/>
                <a:ea typeface="Roboto" panose="02000000000000000000" pitchFamily="2" charset="0"/>
                <a:cs typeface="Diwan Kufi" pitchFamily="2" charset="-78"/>
              </a:rPr>
              <a:t> Schnabel </a:t>
            </a:r>
            <a:r>
              <a:rPr lang="de-DE" sz="1400" dirty="0">
                <a:effectLst/>
                <a:latin typeface="Overlock" panose="02000506030000020004"/>
                <a:ea typeface="Roboto" panose="02000000000000000000" pitchFamily="2" charset="0"/>
                <a:cs typeface="Diwan Kufi" pitchFamily="2" charset="-78"/>
              </a:rPr>
              <a:t>kann sich in </a:t>
            </a:r>
            <a:r>
              <a:rPr lang="de-DE" sz="1400" dirty="0" smtClean="0">
                <a:effectLst/>
                <a:latin typeface="Overlock" panose="02000506030000020004"/>
                <a:ea typeface="Roboto" panose="02000000000000000000" pitchFamily="2" charset="0"/>
                <a:cs typeface="Diwan Kufi" pitchFamily="2" charset="-78"/>
              </a:rPr>
              <a:t>besonderer </a:t>
            </a:r>
            <a:r>
              <a:rPr lang="de-DE" sz="1400" dirty="0">
                <a:effectLst/>
                <a:latin typeface="Overlock" panose="02000506030000020004"/>
                <a:ea typeface="Roboto" panose="02000000000000000000" pitchFamily="2" charset="0"/>
                <a:cs typeface="Diwan Kufi" pitchFamily="2" charset="-78"/>
              </a:rPr>
              <a:t>Weise zur Aufnahme pflanzlicher Partikel eignen, die aus dem Wasser und Schlamm gefiltert werden. </a:t>
            </a:r>
          </a:p>
          <a:p>
            <a:pPr marL="171450" indent="-171450" algn="l" rtl="0">
              <a:lnSpc>
                <a:spcPct val="150000"/>
              </a:lnSpc>
              <a:spcAft>
                <a:spcPts val="0"/>
              </a:spcAft>
              <a:buFont typeface="Arial" panose="020B0604020202020204" pitchFamily="34" charset="0"/>
              <a:buChar char="•"/>
            </a:pPr>
            <a:r>
              <a:rPr lang="de-DE" sz="1400" dirty="0">
                <a:effectLst/>
                <a:latin typeface="Overlock" panose="02000506030000020004"/>
                <a:ea typeface="Roboto" panose="02000000000000000000" pitchFamily="2" charset="0"/>
                <a:cs typeface="Diwan Kufi" pitchFamily="2" charset="-78"/>
              </a:rPr>
              <a:t>Die </a:t>
            </a:r>
            <a:r>
              <a:rPr lang="de-DE" sz="1400" b="1" dirty="0">
                <a:effectLst/>
                <a:latin typeface="Overlock" panose="02000506030000020004"/>
                <a:ea typeface="Roboto" panose="02000000000000000000" pitchFamily="2" charset="0"/>
                <a:cs typeface="Diwan Kufi" pitchFamily="2" charset="-78"/>
              </a:rPr>
              <a:t>Füße</a:t>
            </a:r>
            <a:r>
              <a:rPr lang="de-DE" sz="1400" dirty="0">
                <a:effectLst/>
                <a:latin typeface="Overlock" panose="02000506030000020004"/>
                <a:ea typeface="Roboto" panose="02000000000000000000" pitchFamily="2" charset="0"/>
                <a:cs typeface="Diwan Kufi" pitchFamily="2" charset="-78"/>
              </a:rPr>
              <a:t> können die Bewegung im Wasser durch Schwimmhäute erleichtern.  </a:t>
            </a:r>
          </a:p>
        </p:txBody>
      </p:sp>
      <p:grpSp>
        <p:nvGrpSpPr>
          <p:cNvPr id="19" name="Group 18">
            <a:extLst>
              <a:ext uri="{FF2B5EF4-FFF2-40B4-BE49-F238E27FC236}">
                <a16:creationId xmlns:a16="http://schemas.microsoft.com/office/drawing/2014/main" id="{96632215-DA20-F2DF-1283-FDD9D1EDCA03}"/>
              </a:ext>
            </a:extLst>
          </p:cNvPr>
          <p:cNvGrpSpPr/>
          <p:nvPr/>
        </p:nvGrpSpPr>
        <p:grpSpPr>
          <a:xfrm>
            <a:off x="5604835" y="7296604"/>
            <a:ext cx="1298886" cy="458400"/>
            <a:chOff x="5339020" y="7296604"/>
            <a:chExt cx="1923169" cy="458400"/>
          </a:xfrm>
        </p:grpSpPr>
        <p:sp>
          <p:nvSpPr>
            <p:cNvPr id="27" name="TextBox 26">
              <a:extLst>
                <a:ext uri="{FF2B5EF4-FFF2-40B4-BE49-F238E27FC236}">
                  <a16:creationId xmlns:a16="http://schemas.microsoft.com/office/drawing/2014/main" id="{0C643503-D9B4-DFDA-7D43-D51DB3D753A1}"/>
                </a:ext>
              </a:extLst>
            </p:cNvPr>
            <p:cNvSpPr txBox="1"/>
            <p:nvPr/>
          </p:nvSpPr>
          <p:spPr>
            <a:xfrm>
              <a:off x="5339020" y="7354894"/>
              <a:ext cx="1923169" cy="400110"/>
            </a:xfrm>
            <a:prstGeom prst="rect">
              <a:avLst/>
            </a:prstGeom>
            <a:noFill/>
          </p:spPr>
          <p:txBody>
            <a:bodyPr wrap="square" lIns="0" rtlCol="0">
              <a:spAutoFit/>
            </a:bodyPr>
            <a:lstStyle/>
            <a:p>
              <a:r>
                <a:rPr lang="de-DE" sz="1000" dirty="0">
                  <a:solidFill>
                    <a:srgbClr val="01AB9F"/>
                  </a:solidFill>
                  <a:latin typeface="Overlock" panose="02000506030000020004" pitchFamily="2" charset="77"/>
                </a:rPr>
                <a:t>Schnabel zur Aufnahme pflanzlicher Partikel im Wasser</a:t>
              </a:r>
            </a:p>
          </p:txBody>
        </p:sp>
        <p:sp>
          <p:nvSpPr>
            <p:cNvPr id="28" name="Rectangle 27">
              <a:extLst>
                <a:ext uri="{FF2B5EF4-FFF2-40B4-BE49-F238E27FC236}">
                  <a16:creationId xmlns:a16="http://schemas.microsoft.com/office/drawing/2014/main" id="{92140358-19E0-5CE0-FE5A-5130243B91E0}"/>
                </a:ext>
              </a:extLst>
            </p:cNvPr>
            <p:cNvSpPr/>
            <p:nvPr/>
          </p:nvSpPr>
          <p:spPr>
            <a:xfrm>
              <a:off x="5339020" y="7296604"/>
              <a:ext cx="1454727" cy="58290"/>
            </a:xfrm>
            <a:prstGeom prst="rect">
              <a:avLst/>
            </a:prstGeom>
            <a:solidFill>
              <a:srgbClr val="01AB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1"/>
            </a:p>
          </p:txBody>
        </p:sp>
      </p:grpSp>
      <p:pic>
        <p:nvPicPr>
          <p:cNvPr id="15" name="Picture 14">
            <a:extLst>
              <a:ext uri="{FF2B5EF4-FFF2-40B4-BE49-F238E27FC236}">
                <a16:creationId xmlns:a16="http://schemas.microsoft.com/office/drawing/2014/main" id="{4B0852AD-06AE-7EE2-0EEA-D6B440DF5BCC}"/>
              </a:ext>
            </a:extLst>
          </p:cNvPr>
          <p:cNvPicPr>
            <a:picLocks noChangeAspect="1"/>
          </p:cNvPicPr>
          <p:nvPr/>
        </p:nvPicPr>
        <p:blipFill>
          <a:blip r:embed="rId2"/>
          <a:stretch>
            <a:fillRect/>
          </a:stretch>
        </p:blipFill>
        <p:spPr>
          <a:xfrm>
            <a:off x="350874" y="8410681"/>
            <a:ext cx="2015097" cy="1434993"/>
          </a:xfrm>
          <a:prstGeom prst="rect">
            <a:avLst/>
          </a:prstGeom>
        </p:spPr>
      </p:pic>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8</a:t>
            </a:fld>
            <a:endParaRPr lang="en-DE" dirty="0">
              <a:solidFill>
                <a:schemeClr val="bg1"/>
              </a:solidFill>
            </a:endParaRP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9549" t="1" r="22491" b="1740"/>
          <a:stretch/>
        </p:blipFill>
        <p:spPr>
          <a:xfrm>
            <a:off x="2493496" y="7149585"/>
            <a:ext cx="2958225" cy="2625351"/>
          </a:xfrm>
          <a:prstGeom prst="rect">
            <a:avLst/>
          </a:prstGeom>
        </p:spPr>
      </p:pic>
      <p:grpSp>
        <p:nvGrpSpPr>
          <p:cNvPr id="16" name="Group 15">
            <a:extLst>
              <a:ext uri="{FF2B5EF4-FFF2-40B4-BE49-F238E27FC236}">
                <a16:creationId xmlns:a16="http://schemas.microsoft.com/office/drawing/2014/main" id="{13B88729-24F4-153A-8314-6F28BA7AB4CD}"/>
              </a:ext>
            </a:extLst>
          </p:cNvPr>
          <p:cNvGrpSpPr/>
          <p:nvPr/>
        </p:nvGrpSpPr>
        <p:grpSpPr>
          <a:xfrm>
            <a:off x="742909" y="7562827"/>
            <a:ext cx="1923169" cy="500147"/>
            <a:chOff x="428969" y="7616698"/>
            <a:chExt cx="1923169" cy="500147"/>
          </a:xfrm>
        </p:grpSpPr>
        <p:sp>
          <p:nvSpPr>
            <p:cNvPr id="24" name="Rectangle 23">
              <a:extLst>
                <a:ext uri="{FF2B5EF4-FFF2-40B4-BE49-F238E27FC236}">
                  <a16:creationId xmlns:a16="http://schemas.microsoft.com/office/drawing/2014/main" id="{BD01199A-7D1B-4596-F8C4-BF57BD910D85}"/>
                </a:ext>
              </a:extLst>
            </p:cNvPr>
            <p:cNvSpPr/>
            <p:nvPr/>
          </p:nvSpPr>
          <p:spPr>
            <a:xfrm>
              <a:off x="428969" y="7616698"/>
              <a:ext cx="1454727" cy="58290"/>
            </a:xfrm>
            <a:prstGeom prst="rect">
              <a:avLst/>
            </a:prstGeom>
            <a:solidFill>
              <a:srgbClr val="01AB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7" name="TextBox 16">
              <a:extLst>
                <a:ext uri="{FF2B5EF4-FFF2-40B4-BE49-F238E27FC236}">
                  <a16:creationId xmlns:a16="http://schemas.microsoft.com/office/drawing/2014/main" id="{7694D871-5F11-7EAD-F66B-CE4CFA7EE442}"/>
                </a:ext>
              </a:extLst>
            </p:cNvPr>
            <p:cNvSpPr txBox="1"/>
            <p:nvPr/>
          </p:nvSpPr>
          <p:spPr>
            <a:xfrm>
              <a:off x="428969" y="7716735"/>
              <a:ext cx="1923169" cy="400110"/>
            </a:xfrm>
            <a:prstGeom prst="rect">
              <a:avLst/>
            </a:prstGeom>
            <a:noFill/>
          </p:spPr>
          <p:txBody>
            <a:bodyPr wrap="square" lIns="0" rtlCol="0">
              <a:spAutoFit/>
            </a:bodyPr>
            <a:lstStyle/>
            <a:p>
              <a:r>
                <a:rPr lang="de-DE" sz="1000" dirty="0">
                  <a:solidFill>
                    <a:srgbClr val="01AB9F"/>
                  </a:solidFill>
                  <a:latin typeface="Overlock" panose="02000506030000020004" pitchFamily="2" charset="77"/>
                </a:rPr>
                <a:t>Bürzel mit Bürzeldrüse zum Einfetten des Gefieders</a:t>
              </a:r>
            </a:p>
          </p:txBody>
        </p:sp>
      </p:grpSp>
      <p:cxnSp>
        <p:nvCxnSpPr>
          <p:cNvPr id="32" name="Straight Arrow Connector 31">
            <a:extLst>
              <a:ext uri="{FF2B5EF4-FFF2-40B4-BE49-F238E27FC236}">
                <a16:creationId xmlns:a16="http://schemas.microsoft.com/office/drawing/2014/main" id="{2D778DC1-ECE1-9158-81D2-EB136C022784}"/>
              </a:ext>
            </a:extLst>
          </p:cNvPr>
          <p:cNvCxnSpPr>
            <a:cxnSpLocks/>
          </p:cNvCxnSpPr>
          <p:nvPr/>
        </p:nvCxnSpPr>
        <p:spPr>
          <a:xfrm>
            <a:off x="1864895" y="7957832"/>
            <a:ext cx="905062" cy="917227"/>
          </a:xfrm>
          <a:prstGeom prst="straightConnector1">
            <a:avLst/>
          </a:prstGeom>
          <a:ln w="44450">
            <a:solidFill>
              <a:srgbClr val="02AB9F"/>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6F98B61-970C-682B-B1C8-F4674815BB9B}"/>
              </a:ext>
            </a:extLst>
          </p:cNvPr>
          <p:cNvGrpSpPr/>
          <p:nvPr/>
        </p:nvGrpSpPr>
        <p:grpSpPr>
          <a:xfrm>
            <a:off x="5601858" y="9366425"/>
            <a:ext cx="1923169" cy="304511"/>
            <a:chOff x="5219366" y="9368639"/>
            <a:chExt cx="1923169" cy="304511"/>
          </a:xfrm>
        </p:grpSpPr>
        <p:sp>
          <p:nvSpPr>
            <p:cNvPr id="29" name="TextBox 28">
              <a:extLst>
                <a:ext uri="{FF2B5EF4-FFF2-40B4-BE49-F238E27FC236}">
                  <a16:creationId xmlns:a16="http://schemas.microsoft.com/office/drawing/2014/main" id="{6FAE5336-0E86-2EA0-F421-E5D5273D3E06}"/>
                </a:ext>
              </a:extLst>
            </p:cNvPr>
            <p:cNvSpPr txBox="1"/>
            <p:nvPr/>
          </p:nvSpPr>
          <p:spPr>
            <a:xfrm>
              <a:off x="5219366" y="9426929"/>
              <a:ext cx="1923169" cy="246221"/>
            </a:xfrm>
            <a:prstGeom prst="rect">
              <a:avLst/>
            </a:prstGeom>
            <a:noFill/>
          </p:spPr>
          <p:txBody>
            <a:bodyPr wrap="square" lIns="0" rtlCol="0">
              <a:spAutoFit/>
            </a:bodyPr>
            <a:lstStyle/>
            <a:p>
              <a:r>
                <a:rPr lang="de-DE" sz="1000" dirty="0">
                  <a:solidFill>
                    <a:srgbClr val="01AB9F"/>
                  </a:solidFill>
                  <a:latin typeface="Overlock" panose="02000506030000020004" pitchFamily="2" charset="77"/>
                </a:rPr>
                <a:t>Füße mit Schwimmhäuten</a:t>
              </a:r>
            </a:p>
          </p:txBody>
        </p:sp>
        <p:sp>
          <p:nvSpPr>
            <p:cNvPr id="30" name="Rectangle 29">
              <a:extLst>
                <a:ext uri="{FF2B5EF4-FFF2-40B4-BE49-F238E27FC236}">
                  <a16:creationId xmlns:a16="http://schemas.microsoft.com/office/drawing/2014/main" id="{67F36B85-A5D5-293E-53A8-21AD7D2FE537}"/>
                </a:ext>
              </a:extLst>
            </p:cNvPr>
            <p:cNvSpPr/>
            <p:nvPr/>
          </p:nvSpPr>
          <p:spPr>
            <a:xfrm>
              <a:off x="5222342" y="9368639"/>
              <a:ext cx="1454727" cy="58290"/>
            </a:xfrm>
            <a:prstGeom prst="rect">
              <a:avLst/>
            </a:prstGeom>
            <a:solidFill>
              <a:srgbClr val="01AB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cxnSp>
        <p:nvCxnSpPr>
          <p:cNvPr id="10" name="Straight Arrow Connector 9">
            <a:extLst>
              <a:ext uri="{FF2B5EF4-FFF2-40B4-BE49-F238E27FC236}">
                <a16:creationId xmlns:a16="http://schemas.microsoft.com/office/drawing/2014/main" id="{6C611253-6BDE-0C1C-04A3-EC0817049D17}"/>
              </a:ext>
            </a:extLst>
          </p:cNvPr>
          <p:cNvCxnSpPr>
            <a:cxnSpLocks/>
          </p:cNvCxnSpPr>
          <p:nvPr/>
        </p:nvCxnSpPr>
        <p:spPr>
          <a:xfrm flipH="1">
            <a:off x="4751237" y="9562024"/>
            <a:ext cx="825321" cy="115682"/>
          </a:xfrm>
          <a:prstGeom prst="straightConnector1">
            <a:avLst/>
          </a:prstGeom>
          <a:ln w="44450">
            <a:solidFill>
              <a:srgbClr val="02AB9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1E56C12-CF6D-38C8-B289-BBA868723B27}"/>
              </a:ext>
            </a:extLst>
          </p:cNvPr>
          <p:cNvCxnSpPr>
            <a:cxnSpLocks/>
          </p:cNvCxnSpPr>
          <p:nvPr/>
        </p:nvCxnSpPr>
        <p:spPr>
          <a:xfrm flipH="1">
            <a:off x="5014480" y="7487231"/>
            <a:ext cx="568017" cy="267773"/>
          </a:xfrm>
          <a:prstGeom prst="straightConnector1">
            <a:avLst/>
          </a:prstGeom>
          <a:ln w="44450">
            <a:solidFill>
              <a:srgbClr val="02AB9F"/>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1651353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6" name="Footer Placeholder 5">
            <a:extLst>
              <a:ext uri="{FF2B5EF4-FFF2-40B4-BE49-F238E27FC236}">
                <a16:creationId xmlns:a16="http://schemas.microsoft.com/office/drawing/2014/main" id="{CCCBD29B-2AF1-F3AB-2CA2-930E611813BD}"/>
              </a:ext>
            </a:extLst>
          </p:cNvPr>
          <p:cNvSpPr>
            <a:spLocks noGrp="1"/>
          </p:cNvSpPr>
          <p:nvPr>
            <p:ph type="ftr" sz="quarter" idx="3"/>
          </p:nvPr>
        </p:nvSpPr>
        <p:spPr>
          <a:xfrm>
            <a:off x="519727" y="9909729"/>
            <a:ext cx="1814039" cy="569240"/>
          </a:xfrm>
        </p:spPr>
        <p:txBody>
          <a:bodyPr/>
          <a:lstStyle/>
          <a:p>
            <a:r>
              <a:rPr lang="en-GB" dirty="0">
                <a:solidFill>
                  <a:schemeClr val="bg1"/>
                </a:solidFill>
              </a:rPr>
              <a:t>Lernort Gartendenkmal</a:t>
            </a:r>
            <a:endParaRPr lang="en-DE" dirty="0">
              <a:solidFill>
                <a:schemeClr val="bg1"/>
              </a:solidFill>
            </a:endParaRPr>
          </a:p>
        </p:txBody>
      </p:sp>
      <p:sp>
        <p:nvSpPr>
          <p:cNvPr id="7" name="Slide Number Placeholder 6">
            <a:extLst>
              <a:ext uri="{FF2B5EF4-FFF2-40B4-BE49-F238E27FC236}">
                <a16:creationId xmlns:a16="http://schemas.microsoft.com/office/drawing/2014/main" id="{38519907-5793-7B2B-3148-CBC9895EE5F4}"/>
              </a:ext>
            </a:extLst>
          </p:cNvPr>
          <p:cNvSpPr>
            <a:spLocks noGrp="1"/>
          </p:cNvSpPr>
          <p:nvPr>
            <p:ph type="sldNum" sz="quarter" idx="4"/>
          </p:nvPr>
        </p:nvSpPr>
        <p:spPr/>
        <p:txBody>
          <a:bodyPr/>
          <a:lstStyle/>
          <a:p>
            <a:fld id="{E4D20B4E-D05D-1342-9033-96884FAEEE54}" type="slidenum">
              <a:rPr lang="en-DE" smtClean="0">
                <a:solidFill>
                  <a:schemeClr val="bg1"/>
                </a:solidFill>
              </a:rPr>
              <a:pPr/>
              <a:t>9</a:t>
            </a:fld>
            <a:endParaRPr lang="en-DE" dirty="0">
              <a:solidFill>
                <a:schemeClr val="bg1"/>
              </a:solidFill>
            </a:endParaRPr>
          </a:p>
        </p:txBody>
      </p:sp>
      <p:sp>
        <p:nvSpPr>
          <p:cNvPr id="17" name="Subtitle 2">
            <a:extLst>
              <a:ext uri="{FF2B5EF4-FFF2-40B4-BE49-F238E27FC236}">
                <a16:creationId xmlns:a16="http://schemas.microsoft.com/office/drawing/2014/main" id="{F257FE3E-D9E1-B58C-8CCC-7C0BF821CCA7}"/>
              </a:ext>
            </a:extLst>
          </p:cNvPr>
          <p:cNvSpPr txBox="1">
            <a:spLocks/>
          </p:cNvSpPr>
          <p:nvPr/>
        </p:nvSpPr>
        <p:spPr>
          <a:xfrm>
            <a:off x="620868" y="1318293"/>
            <a:ext cx="6435569" cy="2040089"/>
          </a:xfrm>
          <a:prstGeom prst="rect">
            <a:avLst/>
          </a:prstGeom>
        </p:spPr>
        <p:txBody>
          <a:bodyPr lIns="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de-DE" sz="1400" dirty="0" smtClean="0">
                <a:latin typeface="Overlock" panose="02000506030000020004"/>
                <a:ea typeface="Roboto" panose="02000000000000000000" pitchFamily="2" charset="0"/>
                <a:cs typeface="Diwan Kufi" pitchFamily="2" charset="-78"/>
              </a:rPr>
              <a:t>Immer wieder werden Wasservögel von Parkbesucher*innen gefüttert. Doch was gut gemeint ist, kann den Tieren erheblich schaden kann. Als Futter beliebte Brotreste quellen im Magen der Vögel auf, dies kann bei größeren Mengen sogar tödlich enden. Gelangen Futterreste in den Teich, kann der Nährstoffeintrag zudem die Wasserqualität beeinträchtigen, das Algenwachstum fördern und schlimmstenfalls ein „Umkippen“ des Gewässers hervorrufen.</a:t>
            </a:r>
            <a:endParaRPr lang="de-DE" sz="1400" dirty="0">
              <a:latin typeface="Overlock" panose="02000506030000020004"/>
              <a:ea typeface="Roboto" panose="02000000000000000000" pitchFamily="2" charset="0"/>
              <a:cs typeface="Diwan Kufi" pitchFamily="2" charset="-78"/>
            </a:endParaRPr>
          </a:p>
        </p:txBody>
      </p:sp>
      <p:sp>
        <p:nvSpPr>
          <p:cNvPr id="19" name="Title 1">
            <a:extLst>
              <a:ext uri="{FF2B5EF4-FFF2-40B4-BE49-F238E27FC236}">
                <a16:creationId xmlns:a16="http://schemas.microsoft.com/office/drawing/2014/main" id="{78B03F53-CDDF-F4CE-3006-FAC4C0FD8FF5}"/>
              </a:ext>
            </a:extLst>
          </p:cNvPr>
          <p:cNvSpPr txBox="1">
            <a:spLocks/>
          </p:cNvSpPr>
          <p:nvPr/>
        </p:nvSpPr>
        <p:spPr>
          <a:xfrm>
            <a:off x="620868" y="934648"/>
            <a:ext cx="5832475"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a:solidFill>
                  <a:srgbClr val="02AB9F"/>
                </a:solidFill>
                <a:latin typeface="Overlock" panose="02000506030000020004" pitchFamily="2" charset="77"/>
                <a:cs typeface="Amatic SC" pitchFamily="2" charset="-79"/>
              </a:rPr>
              <a:t>Warum sollte man im Park keine Vögel füttern?</a:t>
            </a:r>
            <a:r>
              <a:rPr lang="de-DE" sz="2800" b="1" dirty="0">
                <a:solidFill>
                  <a:srgbClr val="02AB9F"/>
                </a:solidFill>
                <a:latin typeface="Overlock" panose="02000506030000020004" pitchFamily="2" charset="77"/>
                <a:cs typeface="Amatic SC" pitchFamily="2" charset="-79"/>
              </a:rPr>
              <a:t/>
            </a:r>
            <a:br>
              <a:rPr lang="de-DE" sz="2800" b="1" dirty="0">
                <a:solidFill>
                  <a:srgbClr val="02AB9F"/>
                </a:solidFill>
                <a:latin typeface="Overlock" panose="02000506030000020004" pitchFamily="2" charset="77"/>
                <a:cs typeface="Amatic SC" pitchFamily="2" charset="-79"/>
              </a:rPr>
            </a:br>
            <a:r>
              <a:rPr lang="de-DE" sz="2800" dirty="0">
                <a:solidFill>
                  <a:srgbClr val="02AB9F"/>
                </a:solidFill>
                <a:latin typeface="Overlock" panose="02000506030000020004" pitchFamily="2" charset="77"/>
              </a:rPr>
              <a:t/>
            </a:r>
            <a:br>
              <a:rPr lang="de-DE" sz="2800" dirty="0">
                <a:solidFill>
                  <a:srgbClr val="02AB9F"/>
                </a:solidFill>
                <a:latin typeface="Overlock" panose="02000506030000020004" pitchFamily="2" charset="77"/>
              </a:rPr>
            </a:br>
            <a:endParaRPr lang="de-DE" sz="2800" dirty="0">
              <a:solidFill>
                <a:srgbClr val="02AB9F"/>
              </a:solidFill>
              <a:latin typeface="Overlock" panose="02000506030000020004" pitchFamily="2" charset="77"/>
            </a:endParaRPr>
          </a:p>
        </p:txBody>
      </p:sp>
      <p:sp>
        <p:nvSpPr>
          <p:cNvPr id="9"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1028"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584" y="3735522"/>
            <a:ext cx="4429042" cy="280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4577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941</Words>
  <Application>Microsoft Office PowerPoint</Application>
  <PresentationFormat>Benutzerdefiniert</PresentationFormat>
  <Paragraphs>137</Paragraphs>
  <Slides>11</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11</vt:i4>
      </vt:variant>
    </vt:vector>
  </HeadingPairs>
  <TitlesOfParts>
    <vt:vector size="19" baseType="lpstr">
      <vt:lpstr>Amatic SC</vt:lpstr>
      <vt:lpstr>Arial</vt:lpstr>
      <vt:lpstr>Calibri</vt:lpstr>
      <vt:lpstr>Diwan Kufi</vt:lpstr>
      <vt:lpstr>Overlock</vt:lpstr>
      <vt:lpstr>Roboto</vt:lpstr>
      <vt:lpstr>Roboto Medium</vt:lpstr>
      <vt:lpstr>Office Theme</vt:lpstr>
      <vt:lpstr>Es flattert und zwitschert im Garten  Teich-Fauna Kurzfassung: Händisch     </vt:lpstr>
      <vt:lpstr>PowerPoint-Präsentation</vt:lpstr>
      <vt:lpstr>PowerPoint-Präsentation</vt:lpstr>
      <vt:lpstr>PowerPoint-Präsentation</vt:lpstr>
      <vt:lpstr>PowerPoint-Präsentation</vt:lpstr>
      <vt:lpstr>PowerPoint-Präsentation</vt:lpstr>
      <vt:lpstr>PowerPoint-Präsentation</vt:lpstr>
      <vt:lpstr>Biologischer Hintergrund  </vt:lpstr>
      <vt:lpstr>PowerPoint-Präsentation</vt:lpstr>
      <vt:lpstr>Denkmalpflegerischer Hintergrund  </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Infoblatt</dc:title>
  <dc:subject/>
  <dc:creator>Sara Abtahi</dc:creator>
  <cp:keywords/>
  <dc:description/>
  <cp:lastModifiedBy>Daniel Emge</cp:lastModifiedBy>
  <cp:revision>117</cp:revision>
  <cp:lastPrinted>2024-05-21T13:29:30Z</cp:lastPrinted>
  <dcterms:created xsi:type="dcterms:W3CDTF">2023-11-15T19:04:16Z</dcterms:created>
  <dcterms:modified xsi:type="dcterms:W3CDTF">2024-10-31T10:09:57Z</dcterms:modified>
  <cp:category/>
</cp:coreProperties>
</file>