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2"/>
  </p:notesMasterIdLst>
  <p:handoutMasterIdLst>
    <p:handoutMasterId r:id="rId13"/>
  </p:handoutMasterIdLst>
  <p:sldIdLst>
    <p:sldId id="258" r:id="rId2"/>
    <p:sldId id="287" r:id="rId3"/>
    <p:sldId id="276" r:id="rId4"/>
    <p:sldId id="277" r:id="rId5"/>
    <p:sldId id="288" r:id="rId6"/>
    <p:sldId id="289" r:id="rId7"/>
    <p:sldId id="290" r:id="rId8"/>
    <p:sldId id="279" r:id="rId9"/>
    <p:sldId id="291" r:id="rId10"/>
    <p:sldId id="264" r:id="rId11"/>
  </p:sldIdLst>
  <p:sldSz cx="7559675" cy="1069181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33" userDrawn="1">
          <p15:clr>
            <a:srgbClr val="A4A3A4"/>
          </p15:clr>
        </p15:guide>
        <p15:guide id="2" pos="317" userDrawn="1">
          <p15:clr>
            <a:srgbClr val="A4A3A4"/>
          </p15:clr>
        </p15:guide>
        <p15:guide id="3" pos="4445" userDrawn="1">
          <p15:clr>
            <a:srgbClr val="A4A3A4"/>
          </p15:clr>
        </p15:guide>
        <p15:guide id="4" orient="horz" pos="487" userDrawn="1">
          <p15:clr>
            <a:srgbClr val="A4A3A4"/>
          </p15:clr>
        </p15:guide>
        <p15:guide id="5" orient="horz" pos="6202" userDrawn="1">
          <p15:clr>
            <a:srgbClr val="A4A3A4"/>
          </p15:clr>
        </p15:guide>
        <p15:guide id="6" pos="23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an Robles" initials="iR" lastIdx="1" clrIdx="0">
    <p:extLst>
      <p:ext uri="{19B8F6BF-5375-455C-9EA6-DF929625EA0E}">
        <p15:presenceInfo xmlns:p15="http://schemas.microsoft.com/office/powerpoint/2012/main" userId="0ed2b21f27ea23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A6584"/>
    <a:srgbClr val="367499"/>
    <a:srgbClr val="D91F53"/>
    <a:srgbClr val="D92353"/>
    <a:srgbClr val="B9D137"/>
    <a:srgbClr val="8EC549"/>
    <a:srgbClr val="02AB9F"/>
    <a:srgbClr val="F2F3F3"/>
    <a:srgbClr val="ED2F62"/>
    <a:srgbClr val="01AB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09"/>
    <p:restoredTop sz="96860"/>
  </p:normalViewPr>
  <p:slideViewPr>
    <p:cSldViewPr snapToGrid="0">
      <p:cViewPr varScale="1">
        <p:scale>
          <a:sx n="105" d="100"/>
          <a:sy n="105" d="100"/>
        </p:scale>
        <p:origin x="4044" y="138"/>
      </p:cViewPr>
      <p:guideLst>
        <p:guide orient="horz" pos="533"/>
        <p:guide pos="317"/>
        <p:guide pos="4445"/>
        <p:guide orient="horz" pos="487"/>
        <p:guide orient="horz" pos="6202"/>
        <p:guide pos="2381"/>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B8F166-42BB-7573-443F-E3BEC393D136}"/>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DE"/>
          </a:p>
        </p:txBody>
      </p:sp>
      <p:sp>
        <p:nvSpPr>
          <p:cNvPr id="3" name="Date Placeholder 2">
            <a:extLst>
              <a:ext uri="{FF2B5EF4-FFF2-40B4-BE49-F238E27FC236}">
                <a16:creationId xmlns:a16="http://schemas.microsoft.com/office/drawing/2014/main" id="{ABAD3E14-7180-8253-282B-70B47861AC0E}"/>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B229A6E0-F225-8744-980F-8059D4F30A81}" type="datetimeFigureOut">
              <a:rPr lang="en-DE" smtClean="0"/>
              <a:t>10/31/2024</a:t>
            </a:fld>
            <a:endParaRPr lang="en-DE"/>
          </a:p>
        </p:txBody>
      </p:sp>
      <p:sp>
        <p:nvSpPr>
          <p:cNvPr id="4" name="Footer Placeholder 3">
            <a:extLst>
              <a:ext uri="{FF2B5EF4-FFF2-40B4-BE49-F238E27FC236}">
                <a16:creationId xmlns:a16="http://schemas.microsoft.com/office/drawing/2014/main" id="{D618D0BF-E04B-A471-B631-0AA83684FBC6}"/>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DE"/>
          </a:p>
        </p:txBody>
      </p:sp>
      <p:sp>
        <p:nvSpPr>
          <p:cNvPr id="5" name="Slide Number Placeholder 4">
            <a:extLst>
              <a:ext uri="{FF2B5EF4-FFF2-40B4-BE49-F238E27FC236}">
                <a16:creationId xmlns:a16="http://schemas.microsoft.com/office/drawing/2014/main" id="{A66E3CCE-7434-E365-A06B-A6BD0CA38EA1}"/>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AEFF781C-54E7-F740-B5AD-50E15DE27B85}" type="slidenum">
              <a:rPr lang="en-DE" smtClean="0"/>
              <a:t>‹Nr.›</a:t>
            </a:fld>
            <a:endParaRPr lang="en-DE"/>
          </a:p>
        </p:txBody>
      </p:sp>
    </p:spTree>
    <p:extLst>
      <p:ext uri="{BB962C8B-B14F-4D97-AF65-F5344CB8AC3E}">
        <p14:creationId xmlns:p14="http://schemas.microsoft.com/office/powerpoint/2010/main" val="328783528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5F7AD8FC-3C41-B24F-80B6-849222E8D8E4}" type="datetimeFigureOut">
              <a:rPr lang="en-DE" smtClean="0"/>
              <a:t>10/31/2024</a:t>
            </a:fld>
            <a:endParaRPr lang="en-DE"/>
          </a:p>
        </p:txBody>
      </p:sp>
      <p:sp>
        <p:nvSpPr>
          <p:cNvPr id="4" name="Slide Image Placeholder 3"/>
          <p:cNvSpPr>
            <a:spLocks noGrp="1" noRot="1" noChangeAspect="1"/>
          </p:cNvSpPr>
          <p:nvPr>
            <p:ph type="sldImg" idx="2"/>
          </p:nvPr>
        </p:nvSpPr>
        <p:spPr>
          <a:xfrm>
            <a:off x="2216150" y="1241425"/>
            <a:ext cx="2365375" cy="3349625"/>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DCD641D5-EF80-3B42-A6D8-3FFA70A51717}" type="slidenum">
              <a:rPr lang="en-DE" smtClean="0"/>
              <a:t>‹Nr.›</a:t>
            </a:fld>
            <a:endParaRPr lang="en-DE"/>
          </a:p>
        </p:txBody>
      </p:sp>
    </p:spTree>
    <p:extLst>
      <p:ext uri="{BB962C8B-B14F-4D97-AF65-F5344CB8AC3E}">
        <p14:creationId xmlns:p14="http://schemas.microsoft.com/office/powerpoint/2010/main" val="82946380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mod="1">
    <p:ext uri="{620B2872-D7B9-4A21-9093-7833F8D536E1}">
      <p15:sldGuideLst xmlns:p15="http://schemas.microsoft.com/office/powerpoint/2012/main">
        <p15:guide id="1" orient="horz" pos="3127" userDrawn="1">
          <p15:clr>
            <a:srgbClr val="F26B43"/>
          </p15:clr>
        </p15:guide>
        <p15:guide id="2" pos="2141" userDrawn="1">
          <p15:clr>
            <a:srgbClr val="F26B43"/>
          </p15:clr>
        </p15:guide>
      </p15:sldGuideLst>
    </p:ext>
  </p:extLst>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206815C-04CC-726A-012D-A3E290C5D164}"/>
              </a:ext>
            </a:extLst>
          </p:cNvPr>
          <p:cNvSpPr>
            <a:spLocks noGrp="1"/>
          </p:cNvSpPr>
          <p:nvPr>
            <p:ph type="sldNum" sz="quarter" idx="4"/>
          </p:nvPr>
        </p:nvSpPr>
        <p:spPr>
          <a:xfrm>
            <a:off x="5339020" y="9909729"/>
            <a:ext cx="1700927" cy="569240"/>
          </a:xfrm>
          <a:prstGeom prst="rect">
            <a:avLst/>
          </a:prstGeom>
        </p:spPr>
        <p:txBody>
          <a:bodyPr vert="horz" lIns="91440" tIns="46800" rIns="0" bIns="45720" rtlCol="0" anchor="ctr"/>
          <a:lstStyle>
            <a:lvl1pPr algn="r">
              <a:defRPr sz="1400" b="1">
                <a:solidFill>
                  <a:srgbClr val="D91F53"/>
                </a:solidFill>
              </a:defRPr>
            </a:lvl1pPr>
          </a:lstStyle>
          <a:p>
            <a:fld id="{E4D20B4E-D05D-1342-9033-96884FAEEE54}" type="slidenum">
              <a:rPr lang="en-DE" smtClean="0"/>
              <a:pPr/>
              <a:t>‹Nr.›</a:t>
            </a:fld>
            <a:endParaRPr lang="en-DE" dirty="0"/>
          </a:p>
        </p:txBody>
      </p:sp>
      <p:sp>
        <p:nvSpPr>
          <p:cNvPr id="4" name="Footer Placeholder 4">
            <a:extLst>
              <a:ext uri="{FF2B5EF4-FFF2-40B4-BE49-F238E27FC236}">
                <a16:creationId xmlns:a16="http://schemas.microsoft.com/office/drawing/2014/main" id="{E3F5685E-168B-6E95-1F37-FB3376F6E298}"/>
              </a:ext>
            </a:extLst>
          </p:cNvPr>
          <p:cNvSpPr>
            <a:spLocks noGrp="1"/>
          </p:cNvSpPr>
          <p:nvPr>
            <p:ph type="ftr" sz="quarter" idx="3"/>
          </p:nvPr>
        </p:nvSpPr>
        <p:spPr>
          <a:xfrm>
            <a:off x="519728" y="9909729"/>
            <a:ext cx="1544742" cy="569240"/>
          </a:xfrm>
          <a:prstGeom prst="rect">
            <a:avLst/>
          </a:prstGeom>
        </p:spPr>
        <p:txBody>
          <a:bodyPr vert="horz" lIns="0" tIns="45720" rIns="91440" bIns="45720" rtlCol="0" anchor="ctr"/>
          <a:lstStyle>
            <a:lvl1pPr algn="l">
              <a:defRPr sz="1400">
                <a:solidFill>
                  <a:srgbClr val="D91F53"/>
                </a:solidFill>
                <a:latin typeface="Overlock" panose="02000506030000020004" pitchFamily="2" charset="77"/>
              </a:defRPr>
            </a:lvl1pPr>
          </a:lstStyle>
          <a:p>
            <a:r>
              <a:rPr lang="en-GB" dirty="0"/>
              <a:t>Lernort Garten</a:t>
            </a:r>
            <a:endParaRPr lang="en-DE" dirty="0"/>
          </a:p>
        </p:txBody>
      </p:sp>
    </p:spTree>
    <p:extLst>
      <p:ext uri="{BB962C8B-B14F-4D97-AF65-F5344CB8AC3E}">
        <p14:creationId xmlns:p14="http://schemas.microsoft.com/office/powerpoint/2010/main" val="2202732026"/>
      </p:ext>
    </p:extLst>
  </p:cSld>
  <p:clrMapOvr>
    <a:masterClrMapping/>
  </p:clrMapOvr>
  <p:extLst>
    <p:ext uri="{DCECCB84-F9BA-43D5-87BE-67443E8EF086}">
      <p15:sldGuideLst xmlns:p15="http://schemas.microsoft.com/office/powerpoint/2012/main">
        <p15:guide id="1" orient="horz" pos="3368" userDrawn="1">
          <p15:clr>
            <a:srgbClr val="FBAE40"/>
          </p15:clr>
        </p15:guide>
        <p15:guide id="2" pos="2381"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3FFCC55-3B11-A4D2-8A78-EF4A88649AD7}"/>
              </a:ext>
            </a:extLst>
          </p:cNvPr>
          <p:cNvSpPr>
            <a:spLocks noGrp="1"/>
          </p:cNvSpPr>
          <p:nvPr>
            <p:ph type="sldNum" sz="quarter" idx="4"/>
          </p:nvPr>
        </p:nvSpPr>
        <p:spPr>
          <a:xfrm>
            <a:off x="5339020" y="9909729"/>
            <a:ext cx="1700927" cy="569240"/>
          </a:xfrm>
          <a:prstGeom prst="rect">
            <a:avLst/>
          </a:prstGeom>
        </p:spPr>
        <p:txBody>
          <a:bodyPr vert="horz" lIns="91440" tIns="46800" rIns="0" bIns="45720" rtlCol="0" anchor="ctr"/>
          <a:lstStyle>
            <a:lvl1pPr algn="r">
              <a:defRPr sz="1400" b="1">
                <a:solidFill>
                  <a:srgbClr val="D91F53"/>
                </a:solidFill>
              </a:defRPr>
            </a:lvl1pPr>
          </a:lstStyle>
          <a:p>
            <a:fld id="{E4D20B4E-D05D-1342-9033-96884FAEEE54}" type="slidenum">
              <a:rPr lang="en-DE" smtClean="0"/>
              <a:pPr/>
              <a:t>‹Nr.›</a:t>
            </a:fld>
            <a:endParaRPr lang="en-DE" dirty="0"/>
          </a:p>
        </p:txBody>
      </p:sp>
      <p:sp>
        <p:nvSpPr>
          <p:cNvPr id="3" name="Footer Placeholder 4">
            <a:extLst>
              <a:ext uri="{FF2B5EF4-FFF2-40B4-BE49-F238E27FC236}">
                <a16:creationId xmlns:a16="http://schemas.microsoft.com/office/drawing/2014/main" id="{F4F7B1DA-8049-EB45-FC68-9D826E0B1614}"/>
              </a:ext>
            </a:extLst>
          </p:cNvPr>
          <p:cNvSpPr>
            <a:spLocks noGrp="1"/>
          </p:cNvSpPr>
          <p:nvPr>
            <p:ph type="ftr" sz="quarter" idx="3"/>
          </p:nvPr>
        </p:nvSpPr>
        <p:spPr>
          <a:xfrm>
            <a:off x="519728" y="9909729"/>
            <a:ext cx="1544742" cy="569240"/>
          </a:xfrm>
          <a:prstGeom prst="rect">
            <a:avLst/>
          </a:prstGeom>
        </p:spPr>
        <p:txBody>
          <a:bodyPr vert="horz" lIns="0" tIns="45720" rIns="91440" bIns="45720" rtlCol="0" anchor="ctr"/>
          <a:lstStyle>
            <a:lvl1pPr algn="l">
              <a:defRPr sz="1400">
                <a:solidFill>
                  <a:srgbClr val="D91F53"/>
                </a:solidFill>
                <a:latin typeface="Overlock" panose="02000506030000020004" pitchFamily="2" charset="77"/>
              </a:defRPr>
            </a:lvl1pPr>
          </a:lstStyle>
          <a:p>
            <a:r>
              <a:rPr lang="en-GB" dirty="0"/>
              <a:t>Lernort Garten</a:t>
            </a:r>
            <a:endParaRPr lang="en-DE" dirty="0"/>
          </a:p>
        </p:txBody>
      </p:sp>
    </p:spTree>
    <p:extLst>
      <p:ext uri="{BB962C8B-B14F-4D97-AF65-F5344CB8AC3E}">
        <p14:creationId xmlns:p14="http://schemas.microsoft.com/office/powerpoint/2010/main" val="3587982654"/>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67" userDrawn="1">
          <p15:clr>
            <a:srgbClr val="F26B43"/>
          </p15:clr>
        </p15:guide>
        <p15:guide id="2" pos="238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emf"/><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200">
              <a:solidFill>
                <a:schemeClr val="bg1"/>
              </a:solidFill>
            </a:endParaRPr>
          </a:p>
        </p:txBody>
      </p:sp>
      <p:sp>
        <p:nvSpPr>
          <p:cNvPr id="2" name="Title 1">
            <a:extLst>
              <a:ext uri="{FF2B5EF4-FFF2-40B4-BE49-F238E27FC236}">
                <a16:creationId xmlns:a16="http://schemas.microsoft.com/office/drawing/2014/main" id="{78B03F53-CDDF-F4CE-3006-FAC4C0FD8FF5}"/>
              </a:ext>
            </a:extLst>
          </p:cNvPr>
          <p:cNvSpPr>
            <a:spLocks noGrp="1"/>
          </p:cNvSpPr>
          <p:nvPr>
            <p:ph type="ctrTitle" idx="4294967295"/>
          </p:nvPr>
        </p:nvSpPr>
        <p:spPr>
          <a:xfrm>
            <a:off x="503238" y="862072"/>
            <a:ext cx="6553200" cy="4483834"/>
          </a:xfrm>
          <a:prstGeom prst="rect">
            <a:avLst/>
          </a:prstGeom>
          <a:noFill/>
          <a:ln>
            <a:noFill/>
          </a:ln>
        </p:spPr>
        <p:txBody>
          <a:bodyPr lIns="360000" tIns="360000" rIns="360000" bIns="0" anchor="ctr">
            <a:noAutofit/>
          </a:bodyPr>
          <a:lstStyle/>
          <a:p>
            <a:pPr algn="ctr" rtl="0">
              <a:lnSpc>
                <a:spcPct val="100000"/>
              </a:lnSpc>
              <a:spcAft>
                <a:spcPts val="0"/>
              </a:spcAft>
            </a:pPr>
            <a:r>
              <a:rPr lang="de-DE" sz="5400" b="1" dirty="0" smtClean="0">
                <a:solidFill>
                  <a:schemeClr val="bg1"/>
                </a:solidFill>
                <a:latin typeface="Overlock" panose="02000506030000020004" pitchFamily="2" charset="77"/>
                <a:cs typeface="Amatic SC" pitchFamily="2" charset="-79"/>
              </a:rPr>
              <a:t>Zier- und Nutzpflanzen</a:t>
            </a:r>
            <a:r>
              <a:rPr lang="de-DE" sz="2000" b="1" dirty="0" smtClean="0">
                <a:solidFill>
                  <a:schemeClr val="bg1"/>
                </a:solidFill>
                <a:latin typeface="Overlock" panose="02000506030000020004" pitchFamily="2" charset="77"/>
                <a:cs typeface="Amatic SC" pitchFamily="2" charset="-79"/>
              </a:rPr>
              <a:t/>
            </a:r>
            <a:br>
              <a:rPr lang="de-DE" sz="2000" b="1" dirty="0" smtClean="0">
                <a:solidFill>
                  <a:schemeClr val="bg1"/>
                </a:solidFill>
                <a:latin typeface="Overlock" panose="02000506030000020004" pitchFamily="2" charset="77"/>
                <a:cs typeface="Amatic SC" pitchFamily="2" charset="-79"/>
              </a:rPr>
            </a:br>
            <a:r>
              <a:rPr lang="de-DE" sz="3600" b="1" dirty="0" smtClean="0">
                <a:solidFill>
                  <a:schemeClr val="bg1"/>
                </a:solidFill>
                <a:latin typeface="Overlock" panose="02000506030000020004" pitchFamily="2" charset="77"/>
                <a:cs typeface="Amatic SC" pitchFamily="2" charset="-79"/>
              </a:rPr>
              <a:t/>
            </a:r>
            <a:br>
              <a:rPr lang="de-DE" sz="3600" b="1" dirty="0" smtClean="0">
                <a:solidFill>
                  <a:schemeClr val="bg1"/>
                </a:solidFill>
                <a:latin typeface="Overlock" panose="02000506030000020004" pitchFamily="2" charset="77"/>
                <a:cs typeface="Amatic SC" pitchFamily="2" charset="-79"/>
              </a:rPr>
            </a:br>
            <a:r>
              <a:rPr lang="de-DE" sz="2800" b="1" dirty="0" smtClean="0">
                <a:solidFill>
                  <a:schemeClr val="bg1"/>
                </a:solidFill>
                <a:latin typeface="Overlock" panose="02000506030000020004" pitchFamily="2" charset="77"/>
                <a:cs typeface="Amatic SC" pitchFamily="2" charset="-79"/>
              </a:rPr>
              <a:t>Kurzfassung: Konventgarten  </a:t>
            </a:r>
            <a:r>
              <a:rPr lang="de-DE" sz="5400" b="1" dirty="0">
                <a:solidFill>
                  <a:srgbClr val="D91F53"/>
                </a:solidFill>
                <a:effectLst/>
                <a:latin typeface="Overlock" panose="02000506030000020004" pitchFamily="2" charset="77"/>
                <a:cs typeface="Amatic SC" pitchFamily="2" charset="-79"/>
              </a:rPr>
              <a:t/>
            </a:r>
            <a:br>
              <a:rPr lang="de-DE" sz="5400" b="1" dirty="0">
                <a:solidFill>
                  <a:srgbClr val="D91F53"/>
                </a:solidFill>
                <a:effectLst/>
                <a:latin typeface="Overlock" panose="02000506030000020004" pitchFamily="2" charset="77"/>
                <a:cs typeface="Amatic SC" pitchFamily="2" charset="-79"/>
              </a:rPr>
            </a:br>
            <a:r>
              <a:rPr lang="de-DE" sz="2800" b="1" dirty="0">
                <a:solidFill>
                  <a:srgbClr val="D91F53"/>
                </a:solidFill>
                <a:effectLst/>
                <a:latin typeface="Overlock" panose="02000506030000020004" pitchFamily="2" charset="77"/>
                <a:cs typeface="Amatic SC" pitchFamily="2" charset="-79"/>
              </a:rPr>
              <a:t/>
            </a:r>
            <a:br>
              <a:rPr lang="de-DE" sz="2800" b="1" dirty="0">
                <a:solidFill>
                  <a:srgbClr val="D91F53"/>
                </a:solidFill>
                <a:effectLst/>
                <a:latin typeface="Overlock" panose="02000506030000020004" pitchFamily="2" charset="77"/>
                <a:cs typeface="Amatic SC" pitchFamily="2" charset="-79"/>
              </a:rPr>
            </a:br>
            <a:r>
              <a:rPr lang="de-DE" sz="3300" dirty="0">
                <a:effectLst/>
                <a:latin typeface="Overlock" panose="02000506030000020004" pitchFamily="2" charset="77"/>
              </a:rPr>
              <a:t/>
            </a:r>
            <a:br>
              <a:rPr lang="de-DE" sz="3300" dirty="0">
                <a:effectLst/>
                <a:latin typeface="Overlock" panose="02000506030000020004" pitchFamily="2" charset="77"/>
              </a:rPr>
            </a:br>
            <a:endParaRPr lang="de-DE" sz="3300" dirty="0">
              <a:latin typeface="Overlock" panose="02000506030000020004" pitchFamily="2" charset="77"/>
            </a:endParaRPr>
          </a:p>
        </p:txBody>
      </p:sp>
      <p:pic>
        <p:nvPicPr>
          <p:cNvPr id="6" name="Picture 2">
            <a:extLst>
              <a:ext uri="{FF2B5EF4-FFF2-40B4-BE49-F238E27FC236}">
                <a16:creationId xmlns:a16="http://schemas.microsoft.com/office/drawing/2014/main" id="{3A7E0D1D-86D6-AD3C-5D2A-A8E242498C7E}"/>
              </a:ext>
            </a:extLst>
          </p:cNvPr>
          <p:cNvPicPr>
            <a:picLocks noChangeAspect="1"/>
          </p:cNvPicPr>
          <p:nvPr/>
        </p:nvPicPr>
        <p:blipFill>
          <a:blip r:embed="rId2"/>
          <a:stretch>
            <a:fillRect/>
          </a:stretch>
        </p:blipFill>
        <p:spPr>
          <a:xfrm>
            <a:off x="1048239" y="4471416"/>
            <a:ext cx="3897814" cy="5374259"/>
          </a:xfrm>
          <a:prstGeom prst="rect">
            <a:avLst/>
          </a:prstGeom>
        </p:spPr>
      </p:pic>
      <p:pic>
        <p:nvPicPr>
          <p:cNvPr id="11" name="Picture 19">
            <a:extLst>
              <a:ext uri="{FF2B5EF4-FFF2-40B4-BE49-F238E27FC236}">
                <a16:creationId xmlns:a16="http://schemas.microsoft.com/office/drawing/2014/main" id="{B15A205B-4022-0952-E48E-B5CC17C8252C}"/>
              </a:ext>
            </a:extLst>
          </p:cNvPr>
          <p:cNvPicPr>
            <a:picLocks noChangeAspect="1"/>
          </p:cNvPicPr>
          <p:nvPr/>
        </p:nvPicPr>
        <p:blipFill>
          <a:blip r:embed="rId3"/>
          <a:stretch>
            <a:fillRect/>
          </a:stretch>
        </p:blipFill>
        <p:spPr>
          <a:xfrm>
            <a:off x="3779836" y="8259232"/>
            <a:ext cx="2227771" cy="1586443"/>
          </a:xfrm>
          <a:prstGeom prst="rect">
            <a:avLst/>
          </a:prstGeom>
        </p:spPr>
      </p:pic>
      <p:pic>
        <p:nvPicPr>
          <p:cNvPr id="10" name="Picture 25">
            <a:extLst>
              <a:ext uri="{FF2B5EF4-FFF2-40B4-BE49-F238E27FC236}">
                <a16:creationId xmlns:a16="http://schemas.microsoft.com/office/drawing/2014/main" id="{58DA9383-D63F-5C81-598A-100B68983366}"/>
              </a:ext>
            </a:extLst>
          </p:cNvPr>
          <p:cNvPicPr>
            <a:picLocks noChangeAspect="1"/>
          </p:cNvPicPr>
          <p:nvPr/>
        </p:nvPicPr>
        <p:blipFill>
          <a:blip r:embed="rId4"/>
          <a:stretch>
            <a:fillRect/>
          </a:stretch>
        </p:blipFill>
        <p:spPr>
          <a:xfrm>
            <a:off x="5282568" y="7578928"/>
            <a:ext cx="2005199" cy="2266747"/>
          </a:xfrm>
          <a:prstGeom prst="rect">
            <a:avLst/>
          </a:prstGeom>
        </p:spPr>
      </p:pic>
    </p:spTree>
    <p:extLst>
      <p:ext uri="{BB962C8B-B14F-4D97-AF65-F5344CB8AC3E}">
        <p14:creationId xmlns:p14="http://schemas.microsoft.com/office/powerpoint/2010/main" val="3793094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white logo&#10;&#10;Description automatically generated">
            <a:extLst>
              <a:ext uri="{FF2B5EF4-FFF2-40B4-BE49-F238E27FC236}">
                <a16:creationId xmlns:a16="http://schemas.microsoft.com/office/drawing/2014/main" id="{81BE3201-721A-BF5A-2034-C578EA211EB8}"/>
              </a:ext>
            </a:extLst>
          </p:cNvPr>
          <p:cNvPicPr>
            <a:picLocks noChangeAspect="1"/>
          </p:cNvPicPr>
          <p:nvPr/>
        </p:nvPicPr>
        <p:blipFill>
          <a:blip r:embed="rId2"/>
          <a:stretch>
            <a:fillRect/>
          </a:stretch>
        </p:blipFill>
        <p:spPr>
          <a:xfrm>
            <a:off x="519728" y="9016158"/>
            <a:ext cx="1153087" cy="829516"/>
          </a:xfrm>
          <a:prstGeom prst="rect">
            <a:avLst/>
          </a:prstGeom>
        </p:spPr>
      </p:pic>
      <p:pic>
        <p:nvPicPr>
          <p:cNvPr id="13" name="Picture 12" descr="A blue and green logo&#10;&#10;Description automatically generated">
            <a:extLst>
              <a:ext uri="{FF2B5EF4-FFF2-40B4-BE49-F238E27FC236}">
                <a16:creationId xmlns:a16="http://schemas.microsoft.com/office/drawing/2014/main" id="{9A8D4649-34AB-DCFA-CB5C-077D26CFEDDB}"/>
              </a:ext>
            </a:extLst>
          </p:cNvPr>
          <p:cNvPicPr>
            <a:picLocks noChangeAspect="1"/>
          </p:cNvPicPr>
          <p:nvPr/>
        </p:nvPicPr>
        <p:blipFill>
          <a:blip r:embed="rId3"/>
          <a:stretch>
            <a:fillRect/>
          </a:stretch>
        </p:blipFill>
        <p:spPr>
          <a:xfrm>
            <a:off x="6256546" y="8880396"/>
            <a:ext cx="978501" cy="978501"/>
          </a:xfrm>
          <a:prstGeom prst="rect">
            <a:avLst/>
          </a:prstGeom>
        </p:spPr>
      </p:pic>
      <p:pic>
        <p:nvPicPr>
          <p:cNvPr id="14" name="Picture 13">
            <a:extLst>
              <a:ext uri="{FF2B5EF4-FFF2-40B4-BE49-F238E27FC236}">
                <a16:creationId xmlns:a16="http://schemas.microsoft.com/office/drawing/2014/main" id="{819A19DE-4848-4FA2-5F0B-7FD162977774}"/>
              </a:ext>
            </a:extLst>
          </p:cNvPr>
          <p:cNvPicPr>
            <a:picLocks noChangeAspect="1"/>
          </p:cNvPicPr>
          <p:nvPr/>
        </p:nvPicPr>
        <p:blipFill>
          <a:blip r:embed="rId4"/>
          <a:stretch>
            <a:fillRect/>
          </a:stretch>
        </p:blipFill>
        <p:spPr>
          <a:xfrm>
            <a:off x="3101746" y="9172307"/>
            <a:ext cx="2122757" cy="686590"/>
          </a:xfrm>
          <a:prstGeom prst="rect">
            <a:avLst/>
          </a:prstGeom>
        </p:spPr>
      </p:pic>
      <p:pic>
        <p:nvPicPr>
          <p:cNvPr id="16" name="Picture 15">
            <a:extLst>
              <a:ext uri="{FF2B5EF4-FFF2-40B4-BE49-F238E27FC236}">
                <a16:creationId xmlns:a16="http://schemas.microsoft.com/office/drawing/2014/main" id="{E5D1C288-DE76-DC8B-5DD0-301B9A05C29B}"/>
              </a:ext>
            </a:extLst>
          </p:cNvPr>
          <p:cNvPicPr>
            <a:picLocks noChangeAspect="1"/>
          </p:cNvPicPr>
          <p:nvPr/>
        </p:nvPicPr>
        <p:blipFill>
          <a:blip r:embed="rId5"/>
          <a:stretch>
            <a:fillRect/>
          </a:stretch>
        </p:blipFill>
        <p:spPr>
          <a:xfrm>
            <a:off x="503238" y="846139"/>
            <a:ext cx="6540500" cy="5499100"/>
          </a:xfrm>
          <a:prstGeom prst="rect">
            <a:avLst/>
          </a:prstGeom>
        </p:spPr>
      </p:pic>
      <p:sp>
        <p:nvSpPr>
          <p:cNvPr id="18" name="TextBox 17">
            <a:extLst>
              <a:ext uri="{FF2B5EF4-FFF2-40B4-BE49-F238E27FC236}">
                <a16:creationId xmlns:a16="http://schemas.microsoft.com/office/drawing/2014/main" id="{224FC0E4-BBB8-1ADF-A14A-105638A8A8DC}"/>
              </a:ext>
            </a:extLst>
          </p:cNvPr>
          <p:cNvSpPr txBox="1"/>
          <p:nvPr/>
        </p:nvSpPr>
        <p:spPr>
          <a:xfrm>
            <a:off x="496888" y="6768685"/>
            <a:ext cx="2368232" cy="1708160"/>
          </a:xfrm>
          <a:prstGeom prst="rect">
            <a:avLst/>
          </a:prstGeom>
          <a:noFill/>
        </p:spPr>
        <p:txBody>
          <a:bodyPr wrap="square" lIns="0" rIns="90000" rtlCol="0">
            <a:spAutoFit/>
          </a:bodyPr>
          <a:lstStyle/>
          <a:p>
            <a:r>
              <a:rPr lang="de-DE" sz="1050" b="1" dirty="0">
                <a:solidFill>
                  <a:srgbClr val="8EC549"/>
                </a:solidFill>
                <a:latin typeface="Overlock" panose="02000506030000020004"/>
                <a:ea typeface="Roboto" panose="02000000000000000000" pitchFamily="2" charset="0"/>
              </a:rPr>
              <a:t>Didaktik der Biowissenschaften</a:t>
            </a:r>
          </a:p>
          <a:p>
            <a:endParaRPr lang="de-DE" sz="1050" dirty="0">
              <a:solidFill>
                <a:srgbClr val="8EC549"/>
              </a:solidFill>
              <a:latin typeface="Overlock" panose="02000506030000020004"/>
              <a:ea typeface="Roboto" panose="02000000000000000000" pitchFamily="2" charset="0"/>
            </a:endParaRPr>
          </a:p>
          <a:p>
            <a:r>
              <a:rPr lang="de-DE" sz="1050" dirty="0">
                <a:solidFill>
                  <a:srgbClr val="8EC549"/>
                </a:solidFill>
                <a:latin typeface="Overlock" panose="02000506030000020004"/>
                <a:ea typeface="Roboto" panose="02000000000000000000" pitchFamily="2" charset="0"/>
              </a:rPr>
              <a:t>Goethe-Universität Frankfurt</a:t>
            </a:r>
            <a:br>
              <a:rPr lang="de-DE" sz="1050" dirty="0">
                <a:solidFill>
                  <a:srgbClr val="8EC549"/>
                </a:solidFill>
                <a:latin typeface="Overlock" panose="02000506030000020004"/>
                <a:ea typeface="Roboto" panose="02000000000000000000" pitchFamily="2" charset="0"/>
              </a:rPr>
            </a:br>
            <a:r>
              <a:rPr lang="de-DE" sz="1050" dirty="0">
                <a:solidFill>
                  <a:srgbClr val="8EC549"/>
                </a:solidFill>
                <a:latin typeface="Overlock" panose="02000506030000020004"/>
                <a:ea typeface="Roboto" panose="02000000000000000000" pitchFamily="2" charset="0"/>
              </a:rPr>
              <a:t>Biologicum, Campus Riedberg</a:t>
            </a:r>
          </a:p>
          <a:p>
            <a:r>
              <a:rPr lang="de-DE" sz="1050" dirty="0">
                <a:solidFill>
                  <a:srgbClr val="8EC549"/>
                </a:solidFill>
                <a:latin typeface="Overlock" panose="02000506030000020004"/>
                <a:ea typeface="Roboto" panose="02000000000000000000" pitchFamily="2" charset="0"/>
              </a:rPr>
              <a:t>Max-von-Laue-Straße 13</a:t>
            </a:r>
          </a:p>
          <a:p>
            <a:r>
              <a:rPr lang="de-DE" sz="1050" dirty="0">
                <a:solidFill>
                  <a:srgbClr val="8EC549"/>
                </a:solidFill>
                <a:latin typeface="Overlock" panose="02000506030000020004"/>
                <a:ea typeface="Roboto" panose="02000000000000000000" pitchFamily="2" charset="0"/>
              </a:rPr>
              <a:t>60438 Frankfurt am Main</a:t>
            </a:r>
          </a:p>
          <a:p>
            <a:endParaRPr lang="de-DE" sz="1050" dirty="0">
              <a:solidFill>
                <a:srgbClr val="8EC549"/>
              </a:solidFill>
              <a:latin typeface="Overlock" panose="02000506030000020004"/>
              <a:ea typeface="Roboto" panose="02000000000000000000" pitchFamily="2" charset="0"/>
            </a:endParaRPr>
          </a:p>
          <a:p>
            <a:r>
              <a:rPr lang="de-DE" sz="1050" dirty="0">
                <a:solidFill>
                  <a:srgbClr val="8EC549"/>
                </a:solidFill>
                <a:latin typeface="Overlock" panose="02000506030000020004"/>
                <a:ea typeface="Roboto" panose="02000000000000000000" pitchFamily="2" charset="0"/>
              </a:rPr>
              <a:t>Tel: +49 69 798-42270</a:t>
            </a:r>
          </a:p>
          <a:p>
            <a:endParaRPr lang="de-DE" sz="1050" dirty="0">
              <a:solidFill>
                <a:srgbClr val="8EC549"/>
              </a:solidFill>
              <a:latin typeface="Overlock" panose="02000506030000020004"/>
              <a:ea typeface="Roboto" panose="02000000000000000000" pitchFamily="2" charset="0"/>
            </a:endParaRPr>
          </a:p>
          <a:p>
            <a:endParaRPr lang="de-DE" sz="1050" dirty="0">
              <a:latin typeface="Overlock" panose="02000506030000020004"/>
            </a:endParaRPr>
          </a:p>
        </p:txBody>
      </p:sp>
      <p:sp>
        <p:nvSpPr>
          <p:cNvPr id="7" name="TextBox 17">
            <a:extLst>
              <a:ext uri="{FF2B5EF4-FFF2-40B4-BE49-F238E27FC236}">
                <a16:creationId xmlns:a16="http://schemas.microsoft.com/office/drawing/2014/main" id="{224FC0E4-BBB8-1ADF-A14A-105638A8A8DC}"/>
              </a:ext>
            </a:extLst>
          </p:cNvPr>
          <p:cNvSpPr txBox="1"/>
          <p:nvPr/>
        </p:nvSpPr>
        <p:spPr>
          <a:xfrm>
            <a:off x="2898498" y="6768685"/>
            <a:ext cx="2368232" cy="1708160"/>
          </a:xfrm>
          <a:prstGeom prst="rect">
            <a:avLst/>
          </a:prstGeom>
          <a:noFill/>
        </p:spPr>
        <p:txBody>
          <a:bodyPr wrap="square" lIns="0" rIns="90000" rtlCol="0">
            <a:spAutoFit/>
          </a:bodyPr>
          <a:lstStyle/>
          <a:p>
            <a:r>
              <a:rPr lang="de-DE" sz="1050" b="1" dirty="0">
                <a:solidFill>
                  <a:srgbClr val="8EC549"/>
                </a:solidFill>
                <a:latin typeface="Overlock" panose="02000506030000020004"/>
                <a:ea typeface="Roboto" panose="02000000000000000000" pitchFamily="2" charset="0"/>
              </a:rPr>
              <a:t>Schlösser und Gärten Hessen</a:t>
            </a:r>
          </a:p>
          <a:p>
            <a:endParaRPr lang="de-DE" sz="1050" b="1" dirty="0">
              <a:solidFill>
                <a:srgbClr val="8EC549"/>
              </a:solidFill>
              <a:latin typeface="Overlock" panose="02000506030000020004"/>
              <a:ea typeface="Roboto" panose="02000000000000000000" pitchFamily="2" charset="0"/>
            </a:endParaRPr>
          </a:p>
          <a:p>
            <a:r>
              <a:rPr lang="de-DE" sz="1050" dirty="0">
                <a:solidFill>
                  <a:srgbClr val="8EC549"/>
                </a:solidFill>
                <a:latin typeface="Overlock" panose="02000506030000020004"/>
                <a:ea typeface="Roboto" panose="02000000000000000000" pitchFamily="2" charset="0"/>
              </a:rPr>
              <a:t>Schloss </a:t>
            </a:r>
          </a:p>
          <a:p>
            <a:r>
              <a:rPr lang="de-DE" sz="1050" dirty="0">
                <a:solidFill>
                  <a:srgbClr val="8EC549"/>
                </a:solidFill>
                <a:latin typeface="Overlock" panose="02000506030000020004"/>
                <a:ea typeface="Roboto" panose="02000000000000000000" pitchFamily="2" charset="0"/>
              </a:rPr>
              <a:t>61348 Bad Homburg vor der Höhe</a:t>
            </a:r>
          </a:p>
          <a:p>
            <a:r>
              <a:rPr lang="de-DE" sz="1050" dirty="0">
                <a:solidFill>
                  <a:srgbClr val="8EC549"/>
                </a:solidFill>
                <a:latin typeface="Overlock" panose="02000506030000020004"/>
                <a:ea typeface="Roboto" panose="02000000000000000000" pitchFamily="2" charset="0"/>
              </a:rPr>
              <a:t>info@schloesser.hessen.de</a:t>
            </a:r>
          </a:p>
          <a:p>
            <a:endParaRPr lang="de-DE" sz="1050" dirty="0">
              <a:solidFill>
                <a:srgbClr val="8EC549"/>
              </a:solidFill>
              <a:latin typeface="Overlock" panose="02000506030000020004"/>
              <a:ea typeface="Roboto" panose="02000000000000000000" pitchFamily="2" charset="0"/>
            </a:endParaRPr>
          </a:p>
          <a:p>
            <a:r>
              <a:rPr lang="de-DE" sz="1050" dirty="0">
                <a:solidFill>
                  <a:srgbClr val="8EC549"/>
                </a:solidFill>
                <a:latin typeface="Overlock" panose="02000506030000020004"/>
                <a:ea typeface="Roboto" panose="02000000000000000000" pitchFamily="2" charset="0"/>
              </a:rPr>
              <a:t>Tel.: +49 (0)6172 9262-0</a:t>
            </a:r>
          </a:p>
          <a:p>
            <a:endParaRPr lang="de-DE" sz="1050" dirty="0">
              <a:solidFill>
                <a:srgbClr val="8EC549"/>
              </a:solidFill>
              <a:latin typeface="Overlock" panose="02000506030000020004"/>
              <a:ea typeface="Roboto" panose="02000000000000000000" pitchFamily="2" charset="0"/>
            </a:endParaRPr>
          </a:p>
          <a:p>
            <a:endParaRPr lang="de-DE" sz="1050" dirty="0">
              <a:solidFill>
                <a:srgbClr val="8EC549"/>
              </a:solidFill>
              <a:latin typeface="Overlock" panose="02000506030000020004"/>
              <a:ea typeface="Roboto" panose="02000000000000000000" pitchFamily="2" charset="0"/>
            </a:endParaRPr>
          </a:p>
          <a:p>
            <a:endParaRPr lang="de-DE" sz="1050" dirty="0">
              <a:latin typeface="Overlock" panose="02000506030000020004"/>
            </a:endParaRPr>
          </a:p>
        </p:txBody>
      </p:sp>
      <p:sp>
        <p:nvSpPr>
          <p:cNvPr id="9" name="TextBox 17">
            <a:extLst>
              <a:ext uri="{FF2B5EF4-FFF2-40B4-BE49-F238E27FC236}">
                <a16:creationId xmlns:a16="http://schemas.microsoft.com/office/drawing/2014/main" id="{224FC0E4-BBB8-1ADF-A14A-105638A8A8DC}"/>
              </a:ext>
            </a:extLst>
          </p:cNvPr>
          <p:cNvSpPr txBox="1"/>
          <p:nvPr/>
        </p:nvSpPr>
        <p:spPr>
          <a:xfrm>
            <a:off x="5072430" y="6768685"/>
            <a:ext cx="2368232" cy="1061829"/>
          </a:xfrm>
          <a:prstGeom prst="rect">
            <a:avLst/>
          </a:prstGeom>
          <a:noFill/>
        </p:spPr>
        <p:txBody>
          <a:bodyPr wrap="square" lIns="0" rIns="90000" rtlCol="0">
            <a:spAutoFit/>
          </a:bodyPr>
          <a:lstStyle/>
          <a:p>
            <a:r>
              <a:rPr lang="de-DE" sz="1050" b="1" dirty="0">
                <a:solidFill>
                  <a:srgbClr val="8EC549"/>
                </a:solidFill>
                <a:latin typeface="Overlock" panose="02000506030000020004"/>
                <a:ea typeface="Roboto" panose="02000000000000000000" pitchFamily="2" charset="0"/>
              </a:rPr>
              <a:t>Projekthomepage</a:t>
            </a:r>
          </a:p>
          <a:p>
            <a:endParaRPr lang="de-DE" sz="1050" b="1" dirty="0">
              <a:solidFill>
                <a:srgbClr val="8EC549"/>
              </a:solidFill>
              <a:latin typeface="Overlock" panose="02000506030000020004"/>
              <a:ea typeface="Roboto" panose="02000000000000000000" pitchFamily="2" charset="0"/>
            </a:endParaRPr>
          </a:p>
          <a:p>
            <a:r>
              <a:rPr lang="de-DE" sz="1050" dirty="0">
                <a:solidFill>
                  <a:srgbClr val="8EC549"/>
                </a:solidFill>
                <a:latin typeface="Overlock" panose="02000506030000020004"/>
                <a:ea typeface="Roboto" panose="02000000000000000000" pitchFamily="2" charset="0"/>
              </a:rPr>
              <a:t>www.schloesser-hessen.de/de/projekt-lernort-gartendenkmal</a:t>
            </a:r>
          </a:p>
          <a:p>
            <a:endParaRPr lang="de-DE" sz="1050" dirty="0">
              <a:solidFill>
                <a:srgbClr val="8EC549"/>
              </a:solidFill>
              <a:latin typeface="Overlock" panose="02000506030000020004"/>
              <a:ea typeface="Roboto" panose="02000000000000000000" pitchFamily="2" charset="0"/>
            </a:endParaRPr>
          </a:p>
          <a:p>
            <a:endParaRPr lang="de-DE" sz="1050" dirty="0">
              <a:latin typeface="Overlock" panose="02000506030000020004"/>
            </a:endParaRPr>
          </a:p>
        </p:txBody>
      </p:sp>
      <p:pic>
        <p:nvPicPr>
          <p:cNvPr id="2" name="Grafik 1"/>
          <p:cNvPicPr>
            <a:picLocks noChangeAspect="1"/>
          </p:cNvPicPr>
          <p:nvPr/>
        </p:nvPicPr>
        <p:blipFill>
          <a:blip r:embed="rId6"/>
          <a:stretch>
            <a:fillRect/>
          </a:stretch>
        </p:blipFill>
        <p:spPr>
          <a:xfrm>
            <a:off x="5661977" y="7545533"/>
            <a:ext cx="854368" cy="854368"/>
          </a:xfrm>
          <a:prstGeom prst="rect">
            <a:avLst/>
          </a:prstGeom>
        </p:spPr>
      </p:pic>
    </p:spTree>
    <p:extLst>
      <p:ext uri="{BB962C8B-B14F-4D97-AF65-F5344CB8AC3E}">
        <p14:creationId xmlns:p14="http://schemas.microsoft.com/office/powerpoint/2010/main" val="1712624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10" name="Title 1">
            <a:extLst>
              <a:ext uri="{FF2B5EF4-FFF2-40B4-BE49-F238E27FC236}">
                <a16:creationId xmlns:a16="http://schemas.microsoft.com/office/drawing/2014/main" id="{0DCB925C-A827-EA01-3196-4B3D7C55D643}"/>
              </a:ext>
            </a:extLst>
          </p:cNvPr>
          <p:cNvSpPr txBox="1">
            <a:spLocks/>
          </p:cNvSpPr>
          <p:nvPr/>
        </p:nvSpPr>
        <p:spPr>
          <a:xfrm>
            <a:off x="972985" y="1063522"/>
            <a:ext cx="5832475" cy="1385601"/>
          </a:xfrm>
          <a:prstGeom prst="rect">
            <a:avLst/>
          </a:prstGeom>
          <a:noFill/>
        </p:spPr>
        <p:txBody>
          <a:bodyPr vert="horz" lIns="0" tIns="45720" rIns="91440" bIns="45720" rtlCol="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de-DE" sz="3600" b="1" dirty="0">
                <a:solidFill>
                  <a:srgbClr val="C00000"/>
                </a:solidFill>
                <a:latin typeface="Overlock" panose="02000506030000020004" pitchFamily="2" charset="77"/>
                <a:cs typeface="Amatic SC" pitchFamily="2" charset="-79"/>
              </a:rPr>
              <a:t>Inhalt</a:t>
            </a:r>
            <a:endParaRPr lang="de-DE" sz="3300" dirty="0">
              <a:solidFill>
                <a:srgbClr val="C00000"/>
              </a:solidFill>
              <a:latin typeface="Overlock" panose="02000506030000020004" pitchFamily="2" charset="77"/>
            </a:endParaRPr>
          </a:p>
        </p:txBody>
      </p:sp>
      <p:sp>
        <p:nvSpPr>
          <p:cNvPr id="4" name="Footer Placeholder 3">
            <a:extLst>
              <a:ext uri="{FF2B5EF4-FFF2-40B4-BE49-F238E27FC236}">
                <a16:creationId xmlns:a16="http://schemas.microsoft.com/office/drawing/2014/main" id="{F581E727-57AC-BD8B-773D-013F28298479}"/>
              </a:ext>
            </a:extLst>
          </p:cNvPr>
          <p:cNvSpPr>
            <a:spLocks noGrp="1"/>
          </p:cNvSpPr>
          <p:nvPr>
            <p:ph type="ftr" sz="quarter" idx="3"/>
          </p:nvPr>
        </p:nvSpPr>
        <p:spPr>
          <a:xfrm>
            <a:off x="519727" y="9909729"/>
            <a:ext cx="1785937" cy="569240"/>
          </a:xfrm>
        </p:spPr>
        <p:txBody>
          <a:bodyPr/>
          <a:lstStyle/>
          <a:p>
            <a:r>
              <a:rPr lang="en-GB" dirty="0">
                <a:solidFill>
                  <a:schemeClr val="bg1"/>
                </a:solidFill>
              </a:rPr>
              <a:t>Lernort Gartendenkmal</a:t>
            </a:r>
            <a:endParaRPr lang="en-DE" dirty="0">
              <a:solidFill>
                <a:schemeClr val="bg1"/>
              </a:solidFill>
            </a:endParaRPr>
          </a:p>
        </p:txBody>
      </p:sp>
      <p:sp>
        <p:nvSpPr>
          <p:cNvPr id="5" name="Slide Number Placeholder 4">
            <a:extLst>
              <a:ext uri="{FF2B5EF4-FFF2-40B4-BE49-F238E27FC236}">
                <a16:creationId xmlns:a16="http://schemas.microsoft.com/office/drawing/2014/main" id="{937189E8-BC48-F638-24EA-D9E49E837438}"/>
              </a:ext>
            </a:extLst>
          </p:cNvPr>
          <p:cNvSpPr>
            <a:spLocks noGrp="1"/>
          </p:cNvSpPr>
          <p:nvPr>
            <p:ph type="sldNum" sz="quarter" idx="4"/>
          </p:nvPr>
        </p:nvSpPr>
        <p:spPr/>
        <p:txBody>
          <a:bodyPr/>
          <a:lstStyle/>
          <a:p>
            <a:fld id="{E4D20B4E-D05D-1342-9033-96884FAEEE54}" type="slidenum">
              <a:rPr lang="en-DE" smtClean="0">
                <a:solidFill>
                  <a:schemeClr val="bg1"/>
                </a:solidFill>
              </a:rPr>
              <a:pPr/>
              <a:t>2</a:t>
            </a:fld>
            <a:endParaRPr lang="en-DE" dirty="0">
              <a:solidFill>
                <a:schemeClr val="bg1"/>
              </a:solidFill>
            </a:endParaRPr>
          </a:p>
        </p:txBody>
      </p:sp>
      <p:sp>
        <p:nvSpPr>
          <p:cNvPr id="35" name="Title 1">
            <a:extLst>
              <a:ext uri="{FF2B5EF4-FFF2-40B4-BE49-F238E27FC236}">
                <a16:creationId xmlns:a16="http://schemas.microsoft.com/office/drawing/2014/main" id="{0DCB925C-A827-EA01-3196-4B3D7C55D643}"/>
              </a:ext>
            </a:extLst>
          </p:cNvPr>
          <p:cNvSpPr txBox="1">
            <a:spLocks/>
          </p:cNvSpPr>
          <p:nvPr/>
        </p:nvSpPr>
        <p:spPr>
          <a:xfrm>
            <a:off x="944495" y="1820377"/>
            <a:ext cx="5832475" cy="3428279"/>
          </a:xfrm>
          <a:prstGeom prst="flowChartDocument">
            <a:avLst/>
          </a:prstGeom>
          <a:solidFill>
            <a:schemeClr val="accent6">
              <a:lumMod val="20000"/>
              <a:lumOff val="80000"/>
            </a:schemeClr>
          </a:solidFill>
        </p:spPr>
        <p:txBody>
          <a:bodyPr vert="horz" lIns="0" tIns="45720" rIns="91440" bIns="45720" rtlCol="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de-DE" sz="2000" b="1" dirty="0" smtClean="0">
                <a:solidFill>
                  <a:srgbClr val="C00000"/>
                </a:solidFill>
                <a:latin typeface="Overlock" panose="02000506030000020004" pitchFamily="2" charset="77"/>
                <a:cs typeface="Amatic SC" pitchFamily="2" charset="-79"/>
              </a:rPr>
              <a:t> Ziele </a:t>
            </a:r>
            <a:r>
              <a:rPr lang="de-DE" sz="2000" b="1" dirty="0">
                <a:solidFill>
                  <a:srgbClr val="C00000"/>
                </a:solidFill>
                <a:latin typeface="Overlock" panose="02000506030000020004" pitchFamily="2" charset="77"/>
                <a:cs typeface="Amatic SC" pitchFamily="2" charset="-79"/>
              </a:rPr>
              <a:t>der Station</a:t>
            </a:r>
            <a:r>
              <a:rPr lang="de-DE" sz="2000" b="1" dirty="0" smtClean="0">
                <a:solidFill>
                  <a:srgbClr val="C00000"/>
                </a:solidFill>
                <a:latin typeface="Overlock" panose="02000506030000020004" pitchFamily="2" charset="77"/>
                <a:cs typeface="Amatic SC" pitchFamily="2" charset="-79"/>
              </a:rPr>
              <a:t>…………………………………………………..…3-4</a:t>
            </a:r>
            <a:endParaRPr lang="de-DE" sz="2000" b="1" dirty="0">
              <a:solidFill>
                <a:srgbClr val="C00000"/>
              </a:solidFill>
              <a:latin typeface="Overlock" panose="02000506030000020004" pitchFamily="2" charset="77"/>
              <a:cs typeface="Amatic SC" pitchFamily="2" charset="-79"/>
            </a:endParaRPr>
          </a:p>
          <a:p>
            <a:pPr>
              <a:lnSpc>
                <a:spcPct val="100000"/>
              </a:lnSpc>
            </a:pPr>
            <a:endParaRPr lang="de-DE" sz="2000" b="1" dirty="0" smtClean="0">
              <a:solidFill>
                <a:srgbClr val="C00000"/>
              </a:solidFill>
              <a:latin typeface="Overlock" panose="02000506030000020004" pitchFamily="2" charset="77"/>
              <a:cs typeface="Amatic SC" pitchFamily="2" charset="-79"/>
            </a:endParaRPr>
          </a:p>
          <a:p>
            <a:pPr>
              <a:lnSpc>
                <a:spcPct val="100000"/>
              </a:lnSpc>
            </a:pPr>
            <a:r>
              <a:rPr lang="de-DE" sz="2000" b="1" dirty="0">
                <a:solidFill>
                  <a:srgbClr val="C00000"/>
                </a:solidFill>
                <a:latin typeface="Overlock" panose="02000506030000020004" pitchFamily="2" charset="77"/>
              </a:rPr>
              <a:t> </a:t>
            </a:r>
            <a:r>
              <a:rPr lang="de-DE" sz="2000" b="1" dirty="0" smtClean="0">
                <a:solidFill>
                  <a:srgbClr val="C00000"/>
                </a:solidFill>
                <a:latin typeface="Overlock" panose="02000506030000020004" pitchFamily="2" charset="77"/>
              </a:rPr>
              <a:t>Leitfaden:</a:t>
            </a:r>
            <a:r>
              <a:rPr lang="de-DE" sz="2000" b="1" dirty="0" smtClean="0">
                <a:solidFill>
                  <a:srgbClr val="C00000"/>
                </a:solidFill>
                <a:latin typeface="Overlock" panose="02000506030000020004" pitchFamily="2" charset="77"/>
              </a:rPr>
              <a:t> Station Zier- und Nutzpflanzen…......................</a:t>
            </a:r>
            <a:r>
              <a:rPr lang="de-DE" sz="2000" b="1" dirty="0">
                <a:solidFill>
                  <a:srgbClr val="C00000"/>
                </a:solidFill>
                <a:latin typeface="Overlock" panose="02000506030000020004" pitchFamily="2" charset="77"/>
              </a:rPr>
              <a:t>5</a:t>
            </a:r>
            <a:r>
              <a:rPr lang="de-DE" sz="2000" b="1" dirty="0" smtClean="0">
                <a:solidFill>
                  <a:srgbClr val="C00000"/>
                </a:solidFill>
                <a:latin typeface="Overlock" panose="02000506030000020004" pitchFamily="2" charset="77"/>
              </a:rPr>
              <a:t>-7</a:t>
            </a:r>
            <a:endParaRPr lang="de-DE" sz="2000" b="1" dirty="0">
              <a:solidFill>
                <a:srgbClr val="C00000"/>
              </a:solidFill>
              <a:latin typeface="Overlock" panose="02000506030000020004" pitchFamily="2" charset="77"/>
              <a:cs typeface="Amatic SC" pitchFamily="2" charset="-79"/>
            </a:endParaRPr>
          </a:p>
          <a:p>
            <a:pPr>
              <a:lnSpc>
                <a:spcPct val="100000"/>
              </a:lnSpc>
            </a:pPr>
            <a:endParaRPr lang="de-DE" sz="2000" b="1" dirty="0">
              <a:solidFill>
                <a:srgbClr val="C00000"/>
              </a:solidFill>
              <a:latin typeface="Overlock" panose="02000506030000020004" pitchFamily="2" charset="77"/>
              <a:cs typeface="Amatic SC" pitchFamily="2" charset="-79"/>
            </a:endParaRPr>
          </a:p>
          <a:p>
            <a:pPr>
              <a:lnSpc>
                <a:spcPct val="100000"/>
              </a:lnSpc>
            </a:pPr>
            <a:r>
              <a:rPr lang="de-DE" sz="2000" b="1" dirty="0" smtClean="0">
                <a:solidFill>
                  <a:srgbClr val="C00000"/>
                </a:solidFill>
                <a:latin typeface="Overlock" panose="02000506030000020004" pitchFamily="2" charset="77"/>
              </a:rPr>
              <a:t> Biologischer Hintergrund.....................................................8</a:t>
            </a:r>
          </a:p>
          <a:p>
            <a:pPr>
              <a:lnSpc>
                <a:spcPct val="100000"/>
              </a:lnSpc>
            </a:pPr>
            <a:endParaRPr lang="de-DE" sz="2000" b="1" dirty="0">
              <a:solidFill>
                <a:srgbClr val="C00000"/>
              </a:solidFill>
              <a:latin typeface="Overlock" panose="02000506030000020004" pitchFamily="2" charset="77"/>
            </a:endParaRPr>
          </a:p>
          <a:p>
            <a:pPr>
              <a:lnSpc>
                <a:spcPct val="100000"/>
              </a:lnSpc>
            </a:pPr>
            <a:r>
              <a:rPr lang="de-DE" sz="2000" b="1" dirty="0" smtClean="0">
                <a:solidFill>
                  <a:srgbClr val="C00000"/>
                </a:solidFill>
                <a:latin typeface="Overlock" panose="02000506030000020004" pitchFamily="2" charset="77"/>
              </a:rPr>
              <a:t> </a:t>
            </a:r>
            <a:r>
              <a:rPr lang="de-DE" sz="2000" b="1" dirty="0" smtClean="0">
                <a:solidFill>
                  <a:srgbClr val="C00000"/>
                </a:solidFill>
                <a:latin typeface="Overlock" panose="02000506030000020004" pitchFamily="2" charset="77"/>
              </a:rPr>
              <a:t>Histo</a:t>
            </a:r>
            <a:r>
              <a:rPr lang="de-DE" sz="2000" b="1" dirty="0" smtClean="0">
                <a:solidFill>
                  <a:srgbClr val="C00000"/>
                </a:solidFill>
                <a:latin typeface="Overlock" panose="02000506030000020004" pitchFamily="2" charset="77"/>
              </a:rPr>
              <a:t>rischer </a:t>
            </a:r>
            <a:r>
              <a:rPr lang="de-DE" sz="2000" b="1" dirty="0">
                <a:solidFill>
                  <a:srgbClr val="C00000"/>
                </a:solidFill>
                <a:latin typeface="Overlock" panose="02000506030000020004" pitchFamily="2" charset="77"/>
              </a:rPr>
              <a:t>Hintergrund</a:t>
            </a:r>
            <a:r>
              <a:rPr lang="de-DE" sz="2000" b="1" dirty="0" smtClean="0">
                <a:solidFill>
                  <a:srgbClr val="C00000"/>
                </a:solidFill>
                <a:latin typeface="Overlock" panose="02000506030000020004" pitchFamily="2" charset="77"/>
              </a:rPr>
              <a:t>......................................................</a:t>
            </a:r>
            <a:r>
              <a:rPr lang="de-DE" sz="2000" b="1" dirty="0" smtClean="0">
                <a:solidFill>
                  <a:srgbClr val="C00000"/>
                </a:solidFill>
                <a:latin typeface="Overlock" panose="02000506030000020004" pitchFamily="2" charset="77"/>
              </a:rPr>
              <a:t>9</a:t>
            </a:r>
            <a:endParaRPr lang="de-DE" sz="2000" b="1" dirty="0">
              <a:solidFill>
                <a:srgbClr val="C00000"/>
              </a:solidFill>
              <a:latin typeface="Overlock" panose="02000506030000020004" pitchFamily="2" charset="77"/>
            </a:endParaRPr>
          </a:p>
          <a:p>
            <a:pPr>
              <a:lnSpc>
                <a:spcPct val="100000"/>
              </a:lnSpc>
            </a:pPr>
            <a:endParaRPr lang="de-DE" sz="2000" b="1" dirty="0">
              <a:solidFill>
                <a:srgbClr val="C00000"/>
              </a:solidFill>
              <a:latin typeface="Overlock" panose="02000506030000020004" pitchFamily="2" charset="77"/>
              <a:cs typeface="Amatic SC" pitchFamily="2" charset="-79"/>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2000" b="1" dirty="0">
              <a:solidFill>
                <a:srgbClr val="C00000"/>
              </a:solidFill>
              <a:latin typeface="Overlock" panose="02000506030000020004" pitchFamily="2" charset="77"/>
              <a:cs typeface="Amatic SC" pitchFamily="2" charset="-79"/>
            </a:endParaRPr>
          </a:p>
        </p:txBody>
      </p:sp>
      <p:pic>
        <p:nvPicPr>
          <p:cNvPr id="7" name="Picture 5">
            <a:extLst>
              <a:ext uri="{FF2B5EF4-FFF2-40B4-BE49-F238E27FC236}">
                <a16:creationId xmlns:a16="http://schemas.microsoft.com/office/drawing/2014/main" id="{625825DB-0B60-97E4-8059-2E0AF33FA92F}"/>
              </a:ext>
            </a:extLst>
          </p:cNvPr>
          <p:cNvPicPr>
            <a:picLocks noChangeAspect="1"/>
          </p:cNvPicPr>
          <p:nvPr/>
        </p:nvPicPr>
        <p:blipFill>
          <a:blip r:embed="rId2"/>
          <a:stretch>
            <a:fillRect/>
          </a:stretch>
        </p:blipFill>
        <p:spPr>
          <a:xfrm>
            <a:off x="5665133" y="7465946"/>
            <a:ext cx="1048700" cy="1543919"/>
          </a:xfrm>
          <a:prstGeom prst="rect">
            <a:avLst/>
          </a:prstGeom>
        </p:spPr>
      </p:pic>
      <p:sp>
        <p:nvSpPr>
          <p:cNvPr id="9"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Tree>
    <p:extLst>
      <p:ext uri="{BB962C8B-B14F-4D97-AF65-F5344CB8AC3E}">
        <p14:creationId xmlns:p14="http://schemas.microsoft.com/office/powerpoint/2010/main" val="3023643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3" name="Subtitle 2">
            <a:extLst>
              <a:ext uri="{FF2B5EF4-FFF2-40B4-BE49-F238E27FC236}">
                <a16:creationId xmlns:a16="http://schemas.microsoft.com/office/drawing/2014/main" id="{F257FE3E-D9E1-B58C-8CCC-7C0BF821CCA7}"/>
              </a:ext>
            </a:extLst>
          </p:cNvPr>
          <p:cNvSpPr>
            <a:spLocks noGrp="1"/>
          </p:cNvSpPr>
          <p:nvPr>
            <p:ph type="subTitle" idx="4294967295"/>
          </p:nvPr>
        </p:nvSpPr>
        <p:spPr>
          <a:xfrm>
            <a:off x="620869" y="1535909"/>
            <a:ext cx="6283208" cy="1189004"/>
          </a:xfrm>
          <a:prstGeom prst="rect">
            <a:avLst/>
          </a:prstGeom>
        </p:spPr>
        <p:txBody>
          <a:bodyPr lIns="0">
            <a:noAutofit/>
          </a:bodyPr>
          <a:lstStyle/>
          <a:p>
            <a:pPr marL="0" indent="0">
              <a:lnSpc>
                <a:spcPct val="150000"/>
              </a:lnSpc>
              <a:buNone/>
            </a:pPr>
            <a:r>
              <a:rPr lang="de-DE" sz="1400" dirty="0" smtClean="0">
                <a:latin typeface="Overlock" panose="02000506030000020004"/>
                <a:ea typeface="Roboto" panose="02000000000000000000" pitchFamily="2" charset="0"/>
                <a:cs typeface="Diwan Kufi" pitchFamily="2" charset="-78"/>
              </a:rPr>
              <a:t>Die </a:t>
            </a:r>
            <a:r>
              <a:rPr lang="de-DE" sz="1400" dirty="0">
                <a:latin typeface="Overlock" panose="02000506030000020004"/>
                <a:ea typeface="Roboto" panose="02000000000000000000" pitchFamily="2" charset="0"/>
                <a:cs typeface="Diwan Kufi" pitchFamily="2" charset="-78"/>
              </a:rPr>
              <a:t>Schüler*innen befassen sich mit der Vielfalt historischer Nutz- und Zierpflanzen. Dabei werden zwei Ziele in aufeinander </a:t>
            </a:r>
            <a:r>
              <a:rPr lang="de-DE" sz="1400" dirty="0" smtClean="0">
                <a:latin typeface="Overlock" panose="02000506030000020004"/>
                <a:ea typeface="Roboto" panose="02000000000000000000" pitchFamily="2" charset="0"/>
                <a:cs typeface="Diwan Kufi" pitchFamily="2" charset="-78"/>
              </a:rPr>
              <a:t>folgenden </a:t>
            </a:r>
            <a:r>
              <a:rPr lang="de-DE" sz="1400" dirty="0">
                <a:latin typeface="Overlock" panose="02000506030000020004"/>
                <a:ea typeface="Roboto" panose="02000000000000000000" pitchFamily="2" charset="0"/>
                <a:cs typeface="Diwan Kufi" pitchFamily="2" charset="-78"/>
              </a:rPr>
              <a:t>Arbeitsschritten verfolgt: </a:t>
            </a:r>
            <a:endParaRPr lang="de-DE" sz="1400" dirty="0">
              <a:effectLst/>
              <a:latin typeface="Overlock" panose="02000506030000020004"/>
              <a:ea typeface="Roboto" panose="02000000000000000000" pitchFamily="2" charset="0"/>
              <a:cs typeface="Diwan Kufi" pitchFamily="2" charset="-78"/>
            </a:endParaRPr>
          </a:p>
        </p:txBody>
      </p:sp>
      <p:sp>
        <p:nvSpPr>
          <p:cNvPr id="9" name="Footer Placeholder 8">
            <a:extLst>
              <a:ext uri="{FF2B5EF4-FFF2-40B4-BE49-F238E27FC236}">
                <a16:creationId xmlns:a16="http://schemas.microsoft.com/office/drawing/2014/main" id="{A0672EE2-8521-AC76-1C39-F9459BEDD88E}"/>
              </a:ext>
            </a:extLst>
          </p:cNvPr>
          <p:cNvSpPr>
            <a:spLocks noGrp="1"/>
          </p:cNvSpPr>
          <p:nvPr>
            <p:ph type="ftr" sz="quarter" idx="3"/>
          </p:nvPr>
        </p:nvSpPr>
        <p:spPr>
          <a:xfrm>
            <a:off x="519727" y="9909729"/>
            <a:ext cx="1846243" cy="569240"/>
          </a:xfrm>
        </p:spPr>
        <p:txBody>
          <a:bodyPr/>
          <a:lstStyle/>
          <a:p>
            <a:r>
              <a:rPr lang="en-GB" dirty="0">
                <a:solidFill>
                  <a:schemeClr val="bg1"/>
                </a:solidFill>
              </a:rPr>
              <a:t>Lernort Gartendenkmal</a:t>
            </a:r>
            <a:endParaRPr lang="en-DE" dirty="0">
              <a:solidFill>
                <a:schemeClr val="bg1"/>
              </a:solidFill>
            </a:endParaRPr>
          </a:p>
        </p:txBody>
      </p:sp>
      <p:sp>
        <p:nvSpPr>
          <p:cNvPr id="12" name="Slide Number Placeholder 11">
            <a:extLst>
              <a:ext uri="{FF2B5EF4-FFF2-40B4-BE49-F238E27FC236}">
                <a16:creationId xmlns:a16="http://schemas.microsoft.com/office/drawing/2014/main" id="{037E5FA2-A7FD-BE01-CB8F-5D154A25E002}"/>
              </a:ext>
            </a:extLst>
          </p:cNvPr>
          <p:cNvSpPr>
            <a:spLocks noGrp="1"/>
          </p:cNvSpPr>
          <p:nvPr>
            <p:ph type="sldNum" sz="quarter" idx="4"/>
          </p:nvPr>
        </p:nvSpPr>
        <p:spPr/>
        <p:txBody>
          <a:bodyPr/>
          <a:lstStyle/>
          <a:p>
            <a:fld id="{E4D20B4E-D05D-1342-9033-96884FAEEE54}" type="slidenum">
              <a:rPr lang="en-DE" smtClean="0">
                <a:solidFill>
                  <a:schemeClr val="bg1"/>
                </a:solidFill>
              </a:rPr>
              <a:pPr/>
              <a:t>3</a:t>
            </a:fld>
            <a:endParaRPr lang="en-DE" dirty="0">
              <a:solidFill>
                <a:schemeClr val="bg1"/>
              </a:solidFill>
            </a:endParaRPr>
          </a:p>
        </p:txBody>
      </p:sp>
      <p:sp>
        <p:nvSpPr>
          <p:cNvPr id="21" name="Title 1">
            <a:extLst>
              <a:ext uri="{FF2B5EF4-FFF2-40B4-BE49-F238E27FC236}">
                <a16:creationId xmlns:a16="http://schemas.microsoft.com/office/drawing/2014/main" id="{78B03F53-CDDF-F4CE-3006-FAC4C0FD8FF5}"/>
              </a:ext>
            </a:extLst>
          </p:cNvPr>
          <p:cNvSpPr txBox="1">
            <a:spLocks/>
          </p:cNvSpPr>
          <p:nvPr/>
        </p:nvSpPr>
        <p:spPr>
          <a:xfrm>
            <a:off x="813015" y="1005813"/>
            <a:ext cx="5832475" cy="639182"/>
          </a:xfrm>
          <a:prstGeom prst="rect">
            <a:avLst/>
          </a:prstGeom>
          <a:noFill/>
        </p:spPr>
        <p:txBody>
          <a:bodyPr l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de-DE" sz="2800" b="1" dirty="0">
                <a:solidFill>
                  <a:srgbClr val="8EC549"/>
                </a:solidFill>
                <a:latin typeface="Overlock" panose="02000506030000020004" pitchFamily="2" charset="77"/>
                <a:cs typeface="Amatic SC" pitchFamily="2" charset="-79"/>
              </a:rPr>
              <a:t>Ziele </a:t>
            </a:r>
            <a:r>
              <a:rPr lang="de-DE" sz="2800" b="1" dirty="0" smtClean="0">
                <a:solidFill>
                  <a:srgbClr val="8EC549"/>
                </a:solidFill>
                <a:latin typeface="Overlock" panose="02000506030000020004" pitchFamily="2" charset="77"/>
                <a:cs typeface="Amatic SC" pitchFamily="2" charset="-79"/>
              </a:rPr>
              <a:t>der Station</a:t>
            </a:r>
            <a:r>
              <a:rPr lang="de-DE" sz="3600" b="1" dirty="0">
                <a:solidFill>
                  <a:srgbClr val="DB3363"/>
                </a:solidFill>
                <a:latin typeface="Overlock" panose="02000506030000020004" pitchFamily="2" charset="77"/>
                <a:cs typeface="Amatic SC" pitchFamily="2" charset="-79"/>
              </a:rPr>
              <a:t/>
            </a:r>
            <a:br>
              <a:rPr lang="de-DE" sz="3600" b="1" dirty="0">
                <a:solidFill>
                  <a:srgbClr val="DB3363"/>
                </a:solidFill>
                <a:latin typeface="Overlock" panose="02000506030000020004" pitchFamily="2" charset="77"/>
                <a:cs typeface="Amatic SC" pitchFamily="2" charset="-79"/>
              </a:rPr>
            </a:br>
            <a:r>
              <a:rPr lang="de-DE" sz="3600" dirty="0">
                <a:latin typeface="Overlock" panose="02000506030000020004" pitchFamily="2" charset="77"/>
              </a:rPr>
              <a:t/>
            </a:r>
            <a:br>
              <a:rPr lang="de-DE" sz="3600" dirty="0">
                <a:latin typeface="Overlock" panose="02000506030000020004" pitchFamily="2" charset="77"/>
              </a:rPr>
            </a:br>
            <a:endParaRPr lang="de-DE" sz="3600" dirty="0">
              <a:latin typeface="Overlock" panose="02000506030000020004" pitchFamily="2" charset="77"/>
            </a:endParaRPr>
          </a:p>
        </p:txBody>
      </p:sp>
      <p:sp>
        <p:nvSpPr>
          <p:cNvPr id="10" name="Title 1">
            <a:extLst>
              <a:ext uri="{FF2B5EF4-FFF2-40B4-BE49-F238E27FC236}">
                <a16:creationId xmlns:a16="http://schemas.microsoft.com/office/drawing/2014/main" id="{B752D46E-19B7-74C7-465C-F88FB99A0C52}"/>
              </a:ext>
            </a:extLst>
          </p:cNvPr>
          <p:cNvSpPr txBox="1">
            <a:spLocks/>
          </p:cNvSpPr>
          <p:nvPr/>
        </p:nvSpPr>
        <p:spPr>
          <a:xfrm>
            <a:off x="611158" y="2644837"/>
            <a:ext cx="6071972" cy="1685099"/>
          </a:xfrm>
          <a:prstGeom prst="rect">
            <a:avLst/>
          </a:prstGeom>
          <a:solidFill>
            <a:srgbClr val="8EC549"/>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r>
              <a:rPr lang="de-DE" sz="2800" b="1" dirty="0">
                <a:solidFill>
                  <a:prstClr val="white"/>
                </a:solidFill>
                <a:latin typeface="Overlock" panose="02000506030000020004" pitchFamily="2" charset="77"/>
                <a:ea typeface="+mn-ea"/>
                <a:cs typeface="Amatic SC" pitchFamily="2" charset="-79"/>
              </a:rPr>
              <a:t>Frage 1: </a:t>
            </a:r>
            <a:r>
              <a:rPr lang="de-DE" sz="2800" b="1" dirty="0" smtClean="0">
                <a:solidFill>
                  <a:prstClr val="white"/>
                </a:solidFill>
                <a:latin typeface="Overlock" panose="02000506030000020004" pitchFamily="2" charset="77"/>
                <a:ea typeface="+mn-ea"/>
                <a:cs typeface="Amatic SC" pitchFamily="2" charset="-79"/>
              </a:rPr>
              <a:t>Wie riechen die Duftpelargonien?</a:t>
            </a:r>
            <a:endParaRPr lang="de-DE" sz="1200" dirty="0">
              <a:solidFill>
                <a:prstClr val="white"/>
              </a:solidFill>
              <a:latin typeface="Roboto Medium" panose="02000000000000000000" pitchFamily="2" charset="0"/>
              <a:ea typeface="Roboto Medium" panose="02000000000000000000" pitchFamily="2" charset="0"/>
              <a:cs typeface="Amatic SC" pitchFamily="2" charset="-79"/>
            </a:endParaRPr>
          </a:p>
        </p:txBody>
      </p:sp>
      <p:sp>
        <p:nvSpPr>
          <p:cNvPr id="11" name="Title 1">
            <a:extLst>
              <a:ext uri="{FF2B5EF4-FFF2-40B4-BE49-F238E27FC236}">
                <a16:creationId xmlns:a16="http://schemas.microsoft.com/office/drawing/2014/main" id="{B752D46E-19B7-74C7-465C-F88FB99A0C52}"/>
              </a:ext>
            </a:extLst>
          </p:cNvPr>
          <p:cNvSpPr txBox="1">
            <a:spLocks/>
          </p:cNvSpPr>
          <p:nvPr/>
        </p:nvSpPr>
        <p:spPr>
          <a:xfrm>
            <a:off x="868236" y="4119854"/>
            <a:ext cx="6408714" cy="1992847"/>
          </a:xfrm>
          <a:prstGeom prst="rect">
            <a:avLst/>
          </a:prstGeom>
          <a:solidFill>
            <a:srgbClr val="8EC549"/>
          </a:solidFill>
          <a:ln>
            <a:solidFill>
              <a:schemeClr val="bg1"/>
            </a:solidFill>
          </a:ln>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r>
              <a:rPr lang="de-DE" sz="2400" dirty="0" smtClean="0">
                <a:solidFill>
                  <a:schemeClr val="bg1"/>
                </a:solidFill>
                <a:latin typeface="Overlock" panose="02000506030000020004" pitchFamily="2" charset="77"/>
                <a:ea typeface="+mn-ea"/>
                <a:cs typeface="Amatic SC" pitchFamily="2" charset="-79"/>
              </a:rPr>
              <a:t>Erkundung der Pflanzen</a:t>
            </a:r>
            <a:endParaRPr lang="de-DE" sz="2400" dirty="0">
              <a:solidFill>
                <a:schemeClr val="bg1"/>
              </a:solidFill>
              <a:latin typeface="Overlock" panose="02000506030000020004" pitchFamily="2" charset="77"/>
              <a:ea typeface="+mn-ea"/>
              <a:cs typeface="Amatic SC" pitchFamily="2" charset="-79"/>
            </a:endParaRPr>
          </a:p>
          <a:p>
            <a:pPr algn="l">
              <a:lnSpc>
                <a:spcPct val="100000"/>
              </a:lnSpc>
            </a:pPr>
            <a:r>
              <a:rPr lang="de-DE" sz="1800" dirty="0" smtClean="0">
                <a:solidFill>
                  <a:schemeClr val="bg1"/>
                </a:solidFill>
                <a:latin typeface="Overlock" panose="02000506030000020004" pitchFamily="2" charset="77"/>
                <a:ea typeface="+mn-ea"/>
                <a:cs typeface="Amatic SC" pitchFamily="2" charset="-79"/>
              </a:rPr>
              <a:t>Die Schüler*innen schätzen das Alter der Stieleiche im Klosterhof und orientieren sich an einer </a:t>
            </a:r>
            <a:r>
              <a:rPr lang="de-DE" sz="1800" dirty="0">
                <a:solidFill>
                  <a:schemeClr val="bg1"/>
                </a:solidFill>
                <a:latin typeface="Overlock" panose="02000506030000020004" pitchFamily="2" charset="77"/>
                <a:ea typeface="+mn-ea"/>
                <a:cs typeface="Amatic SC" pitchFamily="2" charset="-79"/>
              </a:rPr>
              <a:t>historischen </a:t>
            </a:r>
            <a:r>
              <a:rPr lang="de-DE" sz="1800" dirty="0" smtClean="0">
                <a:solidFill>
                  <a:schemeClr val="bg1"/>
                </a:solidFill>
                <a:latin typeface="Overlock" panose="02000506030000020004" pitchFamily="2" charset="77"/>
                <a:ea typeface="+mn-ea"/>
                <a:cs typeface="Amatic SC" pitchFamily="2" charset="-79"/>
              </a:rPr>
              <a:t>Abbildung. Sie </a:t>
            </a:r>
            <a:r>
              <a:rPr lang="de-DE" sz="1800" dirty="0">
                <a:solidFill>
                  <a:schemeClr val="bg1"/>
                </a:solidFill>
                <a:latin typeface="Overlock" panose="02000506030000020004" pitchFamily="2" charset="77"/>
                <a:ea typeface="+mn-ea"/>
                <a:cs typeface="Amatic SC" pitchFamily="2" charset="-79"/>
              </a:rPr>
              <a:t>erkunden die Düfte der verschiedenen </a:t>
            </a:r>
            <a:r>
              <a:rPr lang="de-DE" sz="1800" dirty="0" smtClean="0">
                <a:solidFill>
                  <a:schemeClr val="bg1"/>
                </a:solidFill>
                <a:latin typeface="Overlock" panose="02000506030000020004" pitchFamily="2" charset="77"/>
                <a:ea typeface="+mn-ea"/>
                <a:cs typeface="Amatic SC" pitchFamily="2" charset="-79"/>
              </a:rPr>
              <a:t>Pelargonien</a:t>
            </a:r>
            <a:r>
              <a:rPr lang="de-DE" sz="1800" dirty="0">
                <a:solidFill>
                  <a:schemeClr val="bg1"/>
                </a:solidFill>
                <a:latin typeface="Overlock" panose="02000506030000020004" pitchFamily="2" charset="77"/>
                <a:ea typeface="+mn-ea"/>
                <a:cs typeface="Amatic SC" pitchFamily="2" charset="-79"/>
              </a:rPr>
              <a:t> </a:t>
            </a:r>
            <a:r>
              <a:rPr lang="de-DE" sz="1800" dirty="0" smtClean="0">
                <a:solidFill>
                  <a:schemeClr val="bg1"/>
                </a:solidFill>
                <a:latin typeface="Overlock" panose="02000506030000020004" pitchFamily="2" charset="77"/>
                <a:ea typeface="+mn-ea"/>
                <a:cs typeface="Amatic SC" pitchFamily="2" charset="-79"/>
              </a:rPr>
              <a:t>und </a:t>
            </a:r>
            <a:r>
              <a:rPr lang="de-DE" sz="1800" dirty="0">
                <a:solidFill>
                  <a:schemeClr val="bg1"/>
                </a:solidFill>
                <a:latin typeface="Overlock" panose="02000506030000020004" pitchFamily="2" charset="77"/>
                <a:ea typeface="+mn-ea"/>
                <a:cs typeface="Amatic SC" pitchFamily="2" charset="-79"/>
              </a:rPr>
              <a:t>suchen </a:t>
            </a:r>
            <a:r>
              <a:rPr lang="de-DE" sz="1800" dirty="0" smtClean="0">
                <a:solidFill>
                  <a:schemeClr val="bg1"/>
                </a:solidFill>
                <a:latin typeface="Overlock" panose="02000506030000020004" pitchFamily="2" charset="77"/>
                <a:ea typeface="+mn-ea"/>
                <a:cs typeface="Amatic SC" pitchFamily="2" charset="-79"/>
              </a:rPr>
              <a:t>gezielt </a:t>
            </a:r>
            <a:r>
              <a:rPr lang="de-DE" sz="1800" dirty="0">
                <a:solidFill>
                  <a:schemeClr val="bg1"/>
                </a:solidFill>
                <a:latin typeface="Overlock" panose="02000506030000020004" pitchFamily="2" charset="77"/>
                <a:ea typeface="+mn-ea"/>
                <a:cs typeface="Amatic SC" pitchFamily="2" charset="-79"/>
              </a:rPr>
              <a:t>nach bestimmten Gerüchen</a:t>
            </a:r>
            <a:r>
              <a:rPr lang="de-DE" sz="1800" dirty="0" smtClean="0">
                <a:solidFill>
                  <a:schemeClr val="bg1"/>
                </a:solidFill>
                <a:latin typeface="Overlock" panose="02000506030000020004" pitchFamily="2" charset="77"/>
                <a:ea typeface="+mn-ea"/>
                <a:cs typeface="Amatic SC" pitchFamily="2" charset="-79"/>
              </a:rPr>
              <a:t>.</a:t>
            </a:r>
          </a:p>
        </p:txBody>
      </p:sp>
      <p:sp>
        <p:nvSpPr>
          <p:cNvPr id="18"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Tree>
    <p:extLst>
      <p:ext uri="{BB962C8B-B14F-4D97-AF65-F5344CB8AC3E}">
        <p14:creationId xmlns:p14="http://schemas.microsoft.com/office/powerpoint/2010/main" val="1987667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9" name="Footer Placeholder 8">
            <a:extLst>
              <a:ext uri="{FF2B5EF4-FFF2-40B4-BE49-F238E27FC236}">
                <a16:creationId xmlns:a16="http://schemas.microsoft.com/office/drawing/2014/main" id="{A0672EE2-8521-AC76-1C39-F9459BEDD88E}"/>
              </a:ext>
            </a:extLst>
          </p:cNvPr>
          <p:cNvSpPr>
            <a:spLocks noGrp="1"/>
          </p:cNvSpPr>
          <p:nvPr>
            <p:ph type="ftr" sz="quarter" idx="3"/>
          </p:nvPr>
        </p:nvSpPr>
        <p:spPr>
          <a:xfrm>
            <a:off x="519727" y="9909729"/>
            <a:ext cx="1846243" cy="569240"/>
          </a:xfrm>
        </p:spPr>
        <p:txBody>
          <a:bodyPr/>
          <a:lstStyle/>
          <a:p>
            <a:r>
              <a:rPr lang="en-GB" dirty="0">
                <a:solidFill>
                  <a:schemeClr val="bg1"/>
                </a:solidFill>
              </a:rPr>
              <a:t>Lernort</a:t>
            </a:r>
            <a:r>
              <a:rPr lang="en-GB" dirty="0"/>
              <a:t> </a:t>
            </a:r>
            <a:r>
              <a:rPr lang="en-GB" dirty="0">
                <a:solidFill>
                  <a:schemeClr val="bg1"/>
                </a:solidFill>
              </a:rPr>
              <a:t>Gartendenkmal</a:t>
            </a:r>
            <a:endParaRPr lang="en-DE" dirty="0">
              <a:solidFill>
                <a:schemeClr val="bg1"/>
              </a:solidFill>
            </a:endParaRPr>
          </a:p>
        </p:txBody>
      </p:sp>
      <p:sp>
        <p:nvSpPr>
          <p:cNvPr id="12" name="Slide Number Placeholder 11">
            <a:extLst>
              <a:ext uri="{FF2B5EF4-FFF2-40B4-BE49-F238E27FC236}">
                <a16:creationId xmlns:a16="http://schemas.microsoft.com/office/drawing/2014/main" id="{037E5FA2-A7FD-BE01-CB8F-5D154A25E002}"/>
              </a:ext>
            </a:extLst>
          </p:cNvPr>
          <p:cNvSpPr>
            <a:spLocks noGrp="1"/>
          </p:cNvSpPr>
          <p:nvPr>
            <p:ph type="sldNum" sz="quarter" idx="4"/>
          </p:nvPr>
        </p:nvSpPr>
        <p:spPr/>
        <p:txBody>
          <a:bodyPr/>
          <a:lstStyle/>
          <a:p>
            <a:fld id="{E4D20B4E-D05D-1342-9033-96884FAEEE54}" type="slidenum">
              <a:rPr lang="en-DE" smtClean="0">
                <a:solidFill>
                  <a:schemeClr val="bg1"/>
                </a:solidFill>
              </a:rPr>
              <a:pPr/>
              <a:t>4</a:t>
            </a:fld>
            <a:endParaRPr lang="en-DE" dirty="0">
              <a:solidFill>
                <a:schemeClr val="bg1"/>
              </a:solidFill>
            </a:endParaRPr>
          </a:p>
        </p:txBody>
      </p:sp>
      <p:sp>
        <p:nvSpPr>
          <p:cNvPr id="10" name="Title 1">
            <a:extLst>
              <a:ext uri="{FF2B5EF4-FFF2-40B4-BE49-F238E27FC236}">
                <a16:creationId xmlns:a16="http://schemas.microsoft.com/office/drawing/2014/main" id="{B752D46E-19B7-74C7-465C-F88FB99A0C52}"/>
              </a:ext>
            </a:extLst>
          </p:cNvPr>
          <p:cNvSpPr txBox="1">
            <a:spLocks/>
          </p:cNvSpPr>
          <p:nvPr/>
        </p:nvSpPr>
        <p:spPr>
          <a:xfrm>
            <a:off x="903308" y="1225469"/>
            <a:ext cx="5570013" cy="2009027"/>
          </a:xfrm>
          <a:prstGeom prst="rect">
            <a:avLst/>
          </a:prstGeom>
          <a:solidFill>
            <a:srgbClr val="8EC549"/>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r>
              <a:rPr lang="de-DE" sz="2800" b="1" dirty="0">
                <a:solidFill>
                  <a:prstClr val="white"/>
                </a:solidFill>
                <a:latin typeface="Overlock" panose="02000506030000020004" pitchFamily="2" charset="77"/>
                <a:ea typeface="+mn-ea"/>
                <a:cs typeface="Amatic SC" pitchFamily="2" charset="-79"/>
              </a:rPr>
              <a:t>Frage 2: </a:t>
            </a:r>
            <a:r>
              <a:rPr lang="de-DE" sz="2800" b="1" dirty="0" smtClean="0">
                <a:solidFill>
                  <a:prstClr val="white"/>
                </a:solidFill>
                <a:latin typeface="Overlock" panose="02000506030000020004" pitchFamily="2" charset="77"/>
                <a:ea typeface="+mn-ea"/>
                <a:cs typeface="Amatic SC" pitchFamily="2" charset="-79"/>
              </a:rPr>
              <a:t>Welche </a:t>
            </a:r>
            <a:r>
              <a:rPr lang="de-DE" sz="2800" b="1" dirty="0">
                <a:solidFill>
                  <a:prstClr val="white"/>
                </a:solidFill>
                <a:latin typeface="Overlock" panose="02000506030000020004" pitchFamily="2" charset="77"/>
                <a:ea typeface="+mn-ea"/>
                <a:cs typeface="Amatic SC" pitchFamily="2" charset="-79"/>
              </a:rPr>
              <a:t>Funktion hatte der Klostergarten in </a:t>
            </a:r>
          </a:p>
          <a:p>
            <a:pPr algn="l">
              <a:lnSpc>
                <a:spcPct val="100000"/>
              </a:lnSpc>
            </a:pPr>
            <a:r>
              <a:rPr lang="de-DE" sz="2800" b="1" dirty="0">
                <a:solidFill>
                  <a:prstClr val="white"/>
                </a:solidFill>
                <a:latin typeface="Overlock" panose="02000506030000020004" pitchFamily="2" charset="77"/>
                <a:ea typeface="+mn-ea"/>
                <a:cs typeface="Amatic SC" pitchFamily="2" charset="-79"/>
              </a:rPr>
              <a:t>der Vergangenheit</a:t>
            </a:r>
            <a:r>
              <a:rPr lang="de-DE" sz="2800" b="1" dirty="0" smtClean="0">
                <a:solidFill>
                  <a:prstClr val="white"/>
                </a:solidFill>
                <a:latin typeface="Overlock" panose="02000506030000020004" pitchFamily="2" charset="77"/>
                <a:ea typeface="+mn-ea"/>
                <a:cs typeface="Amatic SC" pitchFamily="2" charset="-79"/>
              </a:rPr>
              <a:t>?</a:t>
            </a:r>
            <a:endParaRPr lang="de-DE" sz="2800" b="1" dirty="0">
              <a:solidFill>
                <a:prstClr val="white"/>
              </a:solidFill>
              <a:latin typeface="Overlock" panose="02000506030000020004" pitchFamily="2" charset="77"/>
              <a:ea typeface="+mn-ea"/>
              <a:cs typeface="Amatic SC" pitchFamily="2" charset="-79"/>
            </a:endParaRPr>
          </a:p>
        </p:txBody>
      </p:sp>
      <p:sp>
        <p:nvSpPr>
          <p:cNvPr id="20"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14" name="Title 1">
            <a:extLst>
              <a:ext uri="{FF2B5EF4-FFF2-40B4-BE49-F238E27FC236}">
                <a16:creationId xmlns:a16="http://schemas.microsoft.com/office/drawing/2014/main" id="{B752D46E-19B7-74C7-465C-F88FB99A0C52}"/>
              </a:ext>
            </a:extLst>
          </p:cNvPr>
          <p:cNvSpPr txBox="1">
            <a:spLocks/>
          </p:cNvSpPr>
          <p:nvPr/>
        </p:nvSpPr>
        <p:spPr>
          <a:xfrm>
            <a:off x="1120334" y="3127248"/>
            <a:ext cx="5753057" cy="1992183"/>
          </a:xfrm>
          <a:prstGeom prst="rect">
            <a:avLst/>
          </a:prstGeom>
          <a:solidFill>
            <a:srgbClr val="8EC549"/>
          </a:solidFill>
          <a:ln>
            <a:solidFill>
              <a:schemeClr val="bg1"/>
            </a:solidFill>
          </a:ln>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r>
              <a:rPr lang="de-DE" sz="2400" dirty="0" smtClean="0">
                <a:solidFill>
                  <a:schemeClr val="bg1"/>
                </a:solidFill>
                <a:latin typeface="Overlock" panose="02000506030000020004" pitchFamily="2" charset="77"/>
                <a:ea typeface="+mn-ea"/>
                <a:cs typeface="Amatic SC" pitchFamily="2" charset="-79"/>
              </a:rPr>
              <a:t>Orientierung in der Anlage</a:t>
            </a:r>
            <a:endParaRPr lang="de-DE" sz="2400" dirty="0">
              <a:solidFill>
                <a:schemeClr val="bg1"/>
              </a:solidFill>
              <a:latin typeface="Overlock" panose="02000506030000020004" pitchFamily="2" charset="77"/>
              <a:ea typeface="+mn-ea"/>
              <a:cs typeface="Amatic SC" pitchFamily="2" charset="-79"/>
            </a:endParaRPr>
          </a:p>
          <a:p>
            <a:pPr algn="l">
              <a:lnSpc>
                <a:spcPct val="100000"/>
              </a:lnSpc>
            </a:pPr>
            <a:r>
              <a:rPr lang="de-DE" sz="1800" dirty="0" smtClean="0">
                <a:solidFill>
                  <a:schemeClr val="bg1"/>
                </a:solidFill>
                <a:latin typeface="Overlock" panose="02000506030000020004" pitchFamily="2" charset="77"/>
                <a:ea typeface="+mn-ea"/>
                <a:cs typeface="Amatic SC" pitchFamily="2" charset="-79"/>
              </a:rPr>
              <a:t>Die </a:t>
            </a:r>
            <a:r>
              <a:rPr lang="de-DE" sz="1800" dirty="0">
                <a:solidFill>
                  <a:schemeClr val="bg1"/>
                </a:solidFill>
                <a:latin typeface="Overlock" panose="02000506030000020004" pitchFamily="2" charset="77"/>
                <a:ea typeface="+mn-ea"/>
                <a:cs typeface="Amatic SC" pitchFamily="2" charset="-79"/>
              </a:rPr>
              <a:t>Schüler*innen erkunden die verschiedenen Areale des </a:t>
            </a:r>
            <a:r>
              <a:rPr lang="de-DE" sz="1800" dirty="0" smtClean="0">
                <a:solidFill>
                  <a:schemeClr val="bg1"/>
                </a:solidFill>
                <a:latin typeface="Overlock" panose="02000506030000020004" pitchFamily="2" charset="77"/>
                <a:ea typeface="+mn-ea"/>
                <a:cs typeface="Amatic SC" pitchFamily="2" charset="-79"/>
              </a:rPr>
              <a:t>Konventgartens</a:t>
            </a:r>
            <a:r>
              <a:rPr lang="de-DE" sz="1800" dirty="0">
                <a:solidFill>
                  <a:schemeClr val="bg1"/>
                </a:solidFill>
                <a:latin typeface="Overlock" panose="02000506030000020004" pitchFamily="2" charset="77"/>
                <a:ea typeface="+mn-ea"/>
                <a:cs typeface="Amatic SC" pitchFamily="2" charset="-79"/>
              </a:rPr>
              <a:t>. Sie sollen Gemüsekulturen und Heilkräuter entdecken. In </a:t>
            </a:r>
            <a:r>
              <a:rPr lang="de-DE" sz="1800" dirty="0" smtClean="0">
                <a:solidFill>
                  <a:schemeClr val="bg1"/>
                </a:solidFill>
                <a:latin typeface="Overlock" panose="02000506030000020004" pitchFamily="2" charset="77"/>
                <a:ea typeface="+mn-ea"/>
                <a:cs typeface="Amatic SC" pitchFamily="2" charset="-79"/>
              </a:rPr>
              <a:t>einem </a:t>
            </a:r>
            <a:r>
              <a:rPr lang="de-DE" sz="1800" dirty="0">
                <a:solidFill>
                  <a:schemeClr val="bg1"/>
                </a:solidFill>
                <a:latin typeface="Overlock" panose="02000506030000020004" pitchFamily="2" charset="77"/>
                <a:ea typeface="+mn-ea"/>
                <a:cs typeface="Amatic SC" pitchFamily="2" charset="-79"/>
              </a:rPr>
              <a:t>gemeinsamen Gespräch werden die verschiedenen Funktionen der Gartenanlage verdeutlicht.</a:t>
            </a:r>
          </a:p>
        </p:txBody>
      </p:sp>
      <p:pic>
        <p:nvPicPr>
          <p:cNvPr id="13" name="Picture 4"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218" y="5423854"/>
            <a:ext cx="1314232" cy="13142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398" y="5434603"/>
            <a:ext cx="1306957" cy="1306957"/>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78B03F53-CDDF-F4CE-3006-FAC4C0FD8FF5}"/>
              </a:ext>
            </a:extLst>
          </p:cNvPr>
          <p:cNvSpPr txBox="1">
            <a:spLocks/>
          </p:cNvSpPr>
          <p:nvPr/>
        </p:nvSpPr>
        <p:spPr>
          <a:xfrm>
            <a:off x="2572907" y="6828500"/>
            <a:ext cx="3019476" cy="639182"/>
          </a:xfrm>
          <a:prstGeom prst="rect">
            <a:avLst/>
          </a:prstGeom>
          <a:noFill/>
        </p:spPr>
        <p:txBody>
          <a:bodyPr l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de-DE" sz="2800" b="1" dirty="0" smtClean="0">
                <a:solidFill>
                  <a:srgbClr val="8EC549"/>
                </a:solidFill>
                <a:latin typeface="Overlock" panose="02000506030000020004" pitchFamily="2" charset="77"/>
                <a:cs typeface="Amatic SC" pitchFamily="2" charset="-79"/>
              </a:rPr>
              <a:t>SDG-Bezüge</a:t>
            </a:r>
            <a:r>
              <a:rPr lang="de-DE" sz="3600" b="1" dirty="0">
                <a:solidFill>
                  <a:srgbClr val="8EC549"/>
                </a:solidFill>
                <a:latin typeface="Overlock" panose="02000506030000020004" pitchFamily="2" charset="77"/>
                <a:cs typeface="Amatic SC" pitchFamily="2" charset="-79"/>
              </a:rPr>
              <a:t/>
            </a:r>
            <a:br>
              <a:rPr lang="de-DE" sz="3600" b="1" dirty="0">
                <a:solidFill>
                  <a:srgbClr val="8EC549"/>
                </a:solidFill>
                <a:latin typeface="Overlock" panose="02000506030000020004" pitchFamily="2" charset="77"/>
                <a:cs typeface="Amatic SC" pitchFamily="2" charset="-79"/>
              </a:rPr>
            </a:br>
            <a:r>
              <a:rPr lang="de-DE" sz="3600" dirty="0">
                <a:solidFill>
                  <a:srgbClr val="8EC549"/>
                </a:solidFill>
                <a:latin typeface="Overlock" panose="02000506030000020004" pitchFamily="2" charset="77"/>
              </a:rPr>
              <a:t/>
            </a:r>
            <a:br>
              <a:rPr lang="de-DE" sz="3600" dirty="0">
                <a:solidFill>
                  <a:srgbClr val="8EC549"/>
                </a:solidFill>
                <a:latin typeface="Overlock" panose="02000506030000020004" pitchFamily="2" charset="77"/>
              </a:rPr>
            </a:br>
            <a:endParaRPr lang="de-DE" sz="3600" dirty="0">
              <a:solidFill>
                <a:srgbClr val="8EC549"/>
              </a:solidFill>
              <a:latin typeface="Overlock" panose="02000506030000020004" pitchFamily="2" charset="77"/>
            </a:endParaRPr>
          </a:p>
        </p:txBody>
      </p:sp>
      <p:pic>
        <p:nvPicPr>
          <p:cNvPr id="18" name="Picture 2">
            <a:extLst>
              <a:ext uri="{FF2B5EF4-FFF2-40B4-BE49-F238E27FC236}">
                <a16:creationId xmlns:a16="http://schemas.microsoft.com/office/drawing/2014/main" id="{A108879C-FF31-1674-6DE7-C3E59D9D8FAE}"/>
              </a:ext>
            </a:extLst>
          </p:cNvPr>
          <p:cNvPicPr>
            <a:picLocks noChangeAspect="1"/>
          </p:cNvPicPr>
          <p:nvPr/>
        </p:nvPicPr>
        <p:blipFill>
          <a:blip r:embed="rId4"/>
          <a:stretch>
            <a:fillRect/>
          </a:stretch>
        </p:blipFill>
        <p:spPr>
          <a:xfrm>
            <a:off x="225342" y="6828500"/>
            <a:ext cx="1789984" cy="2468008"/>
          </a:xfrm>
          <a:prstGeom prst="rect">
            <a:avLst/>
          </a:prstGeom>
        </p:spPr>
      </p:pic>
      <p:pic>
        <p:nvPicPr>
          <p:cNvPr id="19" name="Picture 25">
            <a:extLst>
              <a:ext uri="{FF2B5EF4-FFF2-40B4-BE49-F238E27FC236}">
                <a16:creationId xmlns:a16="http://schemas.microsoft.com/office/drawing/2014/main" id="{58DA9383-D63F-5C81-598A-100B68983366}"/>
              </a:ext>
            </a:extLst>
          </p:cNvPr>
          <p:cNvPicPr>
            <a:picLocks noChangeAspect="1"/>
          </p:cNvPicPr>
          <p:nvPr/>
        </p:nvPicPr>
        <p:blipFill>
          <a:blip r:embed="rId5"/>
          <a:stretch>
            <a:fillRect/>
          </a:stretch>
        </p:blipFill>
        <p:spPr>
          <a:xfrm>
            <a:off x="5418427" y="6497698"/>
            <a:ext cx="2005199" cy="2266747"/>
          </a:xfrm>
          <a:prstGeom prst="rect">
            <a:avLst/>
          </a:prstGeom>
        </p:spPr>
      </p:pic>
    </p:spTree>
    <p:extLst>
      <p:ext uri="{BB962C8B-B14F-4D97-AF65-F5344CB8AC3E}">
        <p14:creationId xmlns:p14="http://schemas.microsoft.com/office/powerpoint/2010/main" val="791045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F5330E9-C2DE-EC19-C45C-EC7C0CC7EFA9}"/>
              </a:ext>
            </a:extLst>
          </p:cNvPr>
          <p:cNvSpPr>
            <a:spLocks noGrp="1"/>
          </p:cNvSpPr>
          <p:nvPr>
            <p:ph type="ftr" sz="quarter" idx="3"/>
          </p:nvPr>
        </p:nvSpPr>
        <p:spPr>
          <a:xfrm>
            <a:off x="519728" y="9909729"/>
            <a:ext cx="1982172" cy="569240"/>
          </a:xfrm>
        </p:spPr>
        <p:txBody>
          <a:bodyPr/>
          <a:lstStyle/>
          <a:p>
            <a:r>
              <a:rPr lang="de-DE" dirty="0"/>
              <a:t>Lernort Gartendenkmal</a:t>
            </a:r>
          </a:p>
        </p:txBody>
      </p:sp>
      <p:sp>
        <p:nvSpPr>
          <p:cNvPr id="6" name="TextBox 5">
            <a:extLst>
              <a:ext uri="{FF2B5EF4-FFF2-40B4-BE49-F238E27FC236}">
                <a16:creationId xmlns:a16="http://schemas.microsoft.com/office/drawing/2014/main" id="{B7F5D9C1-7140-5E6D-0942-138DA3D0786F}"/>
              </a:ext>
            </a:extLst>
          </p:cNvPr>
          <p:cNvSpPr txBox="1"/>
          <p:nvPr/>
        </p:nvSpPr>
        <p:spPr>
          <a:xfrm>
            <a:off x="1201003" y="1460310"/>
            <a:ext cx="184731" cy="369332"/>
          </a:xfrm>
          <a:prstGeom prst="rect">
            <a:avLst/>
          </a:prstGeom>
          <a:noFill/>
        </p:spPr>
        <p:txBody>
          <a:bodyPr wrap="none" rtlCol="0">
            <a:spAutoFit/>
          </a:bodyPr>
          <a:lstStyle/>
          <a:p>
            <a:endParaRPr lang="en-DE" dirty="0"/>
          </a:p>
        </p:txBody>
      </p:sp>
      <p:sp>
        <p:nvSpPr>
          <p:cNvPr id="4" name="Slide Number Placeholder 3">
            <a:extLst>
              <a:ext uri="{FF2B5EF4-FFF2-40B4-BE49-F238E27FC236}">
                <a16:creationId xmlns:a16="http://schemas.microsoft.com/office/drawing/2014/main" id="{1E633DB4-2DFD-D27C-A9E7-3192F5415DA3}"/>
              </a:ext>
            </a:extLst>
          </p:cNvPr>
          <p:cNvSpPr>
            <a:spLocks noGrp="1"/>
          </p:cNvSpPr>
          <p:nvPr>
            <p:ph type="sldNum" sz="quarter" idx="4"/>
          </p:nvPr>
        </p:nvSpPr>
        <p:spPr/>
        <p:txBody>
          <a:bodyPr/>
          <a:lstStyle/>
          <a:p>
            <a:fld id="{E4D20B4E-D05D-1342-9033-96884FAEEE54}" type="slidenum">
              <a:rPr lang="en-DE" smtClean="0"/>
              <a:pPr/>
              <a:t>5</a:t>
            </a:fld>
            <a:endParaRPr lang="en-DE" dirty="0"/>
          </a:p>
        </p:txBody>
      </p:sp>
      <p:graphicFrame>
        <p:nvGraphicFramePr>
          <p:cNvPr id="7" name="Table 2">
            <a:extLst>
              <a:ext uri="{FF2B5EF4-FFF2-40B4-BE49-F238E27FC236}">
                <a16:creationId xmlns:a16="http://schemas.microsoft.com/office/drawing/2014/main" id="{DABA12EF-DBE1-9654-8229-582DE51D9D0E}"/>
              </a:ext>
            </a:extLst>
          </p:cNvPr>
          <p:cNvGraphicFramePr>
            <a:graphicFrameLocks noGrp="1"/>
          </p:cNvGraphicFramePr>
          <p:nvPr>
            <p:extLst/>
          </p:nvPr>
        </p:nvGraphicFramePr>
        <p:xfrm>
          <a:off x="545520" y="183388"/>
          <a:ext cx="6536710" cy="1529280"/>
        </p:xfrm>
        <a:graphic>
          <a:graphicData uri="http://schemas.openxmlformats.org/drawingml/2006/table">
            <a:tbl>
              <a:tblPr firstRow="1" bandRow="1"/>
              <a:tblGrid>
                <a:gridCol w="6536710">
                  <a:extLst>
                    <a:ext uri="{9D8B030D-6E8A-4147-A177-3AD203B41FA5}">
                      <a16:colId xmlns:a16="http://schemas.microsoft.com/office/drawing/2014/main" val="686230369"/>
                    </a:ext>
                  </a:extLst>
                </a:gridCol>
              </a:tblGrid>
              <a:tr h="742763">
                <a:tc>
                  <a:txBody>
                    <a:bodyPr/>
                    <a:lstStyle/>
                    <a:p>
                      <a:endParaRPr lang="de-DE" sz="2000" b="1" noProof="0" dirty="0">
                        <a:solidFill>
                          <a:srgbClr val="01AB9F"/>
                        </a:solidFill>
                        <a:latin typeface="Overlock" panose="02000506030000020004"/>
                        <a:ea typeface="Roboto" panose="02000000000000000000" pitchFamily="2" charset="0"/>
                      </a:endParaRPr>
                    </a:p>
                    <a:p>
                      <a:r>
                        <a:rPr lang="de-DE" sz="3200" b="1" baseline="0" noProof="0" dirty="0">
                          <a:solidFill>
                            <a:srgbClr val="01AB9F"/>
                          </a:solidFill>
                          <a:latin typeface="Overlock" panose="02000506030000020004"/>
                          <a:ea typeface="Roboto" panose="02000000000000000000" pitchFamily="2" charset="0"/>
                        </a:rPr>
                        <a:t>Station Zier- und Nutzpflanzen</a:t>
                      </a:r>
                      <a:endParaRPr lang="de-DE" sz="3200" b="1" noProof="0" dirty="0">
                        <a:solidFill>
                          <a:srgbClr val="01AB9F"/>
                        </a:solidFill>
                        <a:latin typeface="Overlock" panose="02000506030000020004"/>
                        <a:ea typeface="Roboto" panose="02000000000000000000" pitchFamily="2" charset="0"/>
                      </a:endParaRPr>
                    </a:p>
                    <a:p>
                      <a:endParaRPr lang="de-DE" sz="2000" b="1" noProof="0" dirty="0">
                        <a:solidFill>
                          <a:srgbClr val="01AB9F"/>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423749"/>
                  </a:ext>
                </a:extLst>
              </a:tr>
            </a:tbl>
          </a:graphicData>
        </a:graphic>
      </p:graphicFrame>
      <p:graphicFrame>
        <p:nvGraphicFramePr>
          <p:cNvPr id="16" name="Table 2">
            <a:extLst>
              <a:ext uri="{FF2B5EF4-FFF2-40B4-BE49-F238E27FC236}">
                <a16:creationId xmlns:a16="http://schemas.microsoft.com/office/drawing/2014/main" id="{DABA12EF-DBE1-9654-8229-582DE51D9D0E}"/>
              </a:ext>
            </a:extLst>
          </p:cNvPr>
          <p:cNvGraphicFramePr>
            <a:graphicFrameLocks noGrp="1"/>
          </p:cNvGraphicFramePr>
          <p:nvPr>
            <p:extLst/>
          </p:nvPr>
        </p:nvGraphicFramePr>
        <p:xfrm>
          <a:off x="529056" y="4807165"/>
          <a:ext cx="6536710" cy="5227920"/>
        </p:xfrm>
        <a:graphic>
          <a:graphicData uri="http://schemas.openxmlformats.org/drawingml/2006/table">
            <a:tbl>
              <a:tblPr firstRow="1" bandRow="1"/>
              <a:tblGrid>
                <a:gridCol w="3260702">
                  <a:extLst>
                    <a:ext uri="{9D8B030D-6E8A-4147-A177-3AD203B41FA5}">
                      <a16:colId xmlns:a16="http://schemas.microsoft.com/office/drawing/2014/main" val="686230369"/>
                    </a:ext>
                  </a:extLst>
                </a:gridCol>
                <a:gridCol w="3276008">
                  <a:extLst>
                    <a:ext uri="{9D8B030D-6E8A-4147-A177-3AD203B41FA5}">
                      <a16:colId xmlns:a16="http://schemas.microsoft.com/office/drawing/2014/main" val="2699056497"/>
                    </a:ext>
                  </a:extLst>
                </a:gridCol>
              </a:tblGrid>
              <a:tr h="704519">
                <a:tc>
                  <a:txBody>
                    <a:bodyPr/>
                    <a:lstStyle/>
                    <a:p>
                      <a:pPr algn="l"/>
                      <a:r>
                        <a:rPr lang="de-DE" sz="1800" b="0" kern="1200" noProof="0" dirty="0">
                          <a:solidFill>
                            <a:schemeClr val="bg1"/>
                          </a:solidFill>
                          <a:effectLst/>
                          <a:latin typeface="Overlock" panose="02000506030000020004"/>
                          <a:ea typeface="Roboto" panose="02000000000000000000" pitchFamily="2" charset="0"/>
                          <a:cs typeface="+mn-cs"/>
                        </a:rPr>
                        <a:t>Fragen/Impulse</a:t>
                      </a:r>
                      <a:r>
                        <a:rPr lang="de-DE" sz="1800" b="0" kern="1200" baseline="0" noProof="0" dirty="0">
                          <a:solidFill>
                            <a:schemeClr val="bg1"/>
                          </a:solidFill>
                          <a:effectLst/>
                          <a:latin typeface="Overlock" panose="02000506030000020004"/>
                          <a:ea typeface="Roboto" panose="02000000000000000000" pitchFamily="2" charset="0"/>
                          <a:cs typeface="+mn-cs"/>
                        </a:rPr>
                        <a:t>/Materialien</a:t>
                      </a:r>
                      <a:endParaRPr lang="de-DE" sz="1800" b="0" noProof="0" dirty="0">
                        <a:solidFill>
                          <a:srgbClr val="FFC000"/>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tc>
                  <a:txBody>
                    <a:bodyPr/>
                    <a:lstStyle/>
                    <a:p>
                      <a:r>
                        <a:rPr lang="de-DE" sz="1800" b="0" kern="1200" noProof="0" dirty="0">
                          <a:solidFill>
                            <a:schemeClr val="bg1"/>
                          </a:solidFill>
                          <a:effectLst/>
                          <a:latin typeface="Overlock" panose="02000506030000020004"/>
                          <a:ea typeface="Roboto" panose="02000000000000000000" pitchFamily="2" charset="0"/>
                          <a:cs typeface="+mn-cs"/>
                        </a:rPr>
                        <a:t>Mögliche</a:t>
                      </a:r>
                      <a:r>
                        <a:rPr lang="de-DE" sz="1800" b="0" kern="1200" baseline="0" noProof="0" dirty="0">
                          <a:solidFill>
                            <a:schemeClr val="bg1"/>
                          </a:solidFill>
                          <a:effectLst/>
                          <a:latin typeface="Overlock" panose="02000506030000020004"/>
                          <a:ea typeface="Roboto" panose="02000000000000000000" pitchFamily="2" charset="0"/>
                          <a:cs typeface="+mn-cs"/>
                        </a:rPr>
                        <a:t> Lösungen/Hinweise</a:t>
                      </a:r>
                      <a:endParaRPr lang="de-DE" sz="1400" b="0" noProof="0" dirty="0">
                        <a:solidFill>
                          <a:schemeClr val="bg1"/>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extLst>
                  <a:ext uri="{0D108BD9-81ED-4DB2-BD59-A6C34878D82A}">
                    <a16:rowId xmlns:a16="http://schemas.microsoft.com/office/drawing/2014/main" val="166197487"/>
                  </a:ext>
                </a:extLst>
              </a:tr>
              <a:tr h="526388">
                <a:tc gridSpan="2">
                  <a:txBody>
                    <a:bodyPr/>
                    <a:lstStyle/>
                    <a:p>
                      <a:pPr marL="342900" indent="-342900">
                        <a:buAutoNum type="arabicPeriod"/>
                      </a:pPr>
                      <a:r>
                        <a:rPr lang="de-DE" sz="1600" b="0" baseline="0" noProof="0" dirty="0">
                          <a:solidFill>
                            <a:schemeClr val="bg1"/>
                          </a:solidFill>
                          <a:latin typeface="Overlock" panose="02000506030000020004"/>
                          <a:ea typeface="Roboto" panose="02000000000000000000" pitchFamily="2" charset="0"/>
                        </a:rPr>
                        <a:t>DÜFTE DER PELARGONIEN ERKUNDEN</a:t>
                      </a: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7499"/>
                    </a:solidFill>
                  </a:tcPr>
                </a:tc>
                <a:tc hMerge="1">
                  <a:txBody>
                    <a:bodyPr/>
                    <a:lstStyle/>
                    <a:p>
                      <a:endParaRPr lang="en-DE" dirty="0"/>
                    </a:p>
                  </a:txBody>
                  <a:tcPr marL="216000" marR="216000" marT="216000" marB="216000">
                    <a:lnL w="12700" cmpd="sng">
                      <a:noFill/>
                      <a:prstDash val="solid"/>
                    </a:lnL>
                    <a:lnR w="12700" cmpd="sng">
                      <a:noFill/>
                      <a:prstDash val="soli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extLst>
                  <a:ext uri="{0D108BD9-81ED-4DB2-BD59-A6C34878D82A}">
                    <a16:rowId xmlns:a16="http://schemas.microsoft.com/office/drawing/2014/main" val="377423749"/>
                  </a:ext>
                </a:extLst>
              </a:tr>
              <a:tr h="1648403">
                <a:tc>
                  <a:txBody>
                    <a:bodyPr/>
                    <a:lstStyle/>
                    <a:p>
                      <a:r>
                        <a:rPr lang="de-DE" sz="1400" b="1" kern="1200" baseline="0" noProof="0" dirty="0">
                          <a:solidFill>
                            <a:schemeClr val="tx1"/>
                          </a:solidFill>
                          <a:effectLst/>
                          <a:latin typeface="Overlock" panose="02000506030000020004"/>
                          <a:ea typeface="Roboto" panose="02000000000000000000" pitchFamily="2" charset="0"/>
                          <a:cs typeface="+mn-cs"/>
                        </a:rPr>
                        <a:t>Ortswechsel </a:t>
                      </a:r>
                      <a:r>
                        <a:rPr lang="de-DE" sz="1400" b="0" kern="1200" baseline="0" noProof="0" dirty="0">
                          <a:solidFill>
                            <a:schemeClr val="tx1"/>
                          </a:solidFill>
                          <a:effectLst/>
                          <a:latin typeface="Overlock" panose="02000506030000020004"/>
                          <a:ea typeface="Roboto" panose="02000000000000000000" pitchFamily="2" charset="0"/>
                          <a:cs typeface="+mn-cs"/>
                        </a:rPr>
                        <a:t>zu Duftpelargonien (Pflanzen in Kübeln)</a:t>
                      </a:r>
                    </a:p>
                    <a:p>
                      <a:endParaRPr lang="de-DE" sz="1400" b="1" kern="1200" baseline="0" noProof="0" dirty="0">
                        <a:solidFill>
                          <a:schemeClr val="tx1"/>
                        </a:solidFill>
                        <a:effectLst/>
                        <a:latin typeface="Overlock" panose="02000506030000020004"/>
                        <a:ea typeface="Roboto" panose="02000000000000000000" pitchFamily="2" charset="0"/>
                        <a:cs typeface="+mn-cs"/>
                      </a:endParaRPr>
                    </a:p>
                    <a:p>
                      <a:endParaRPr lang="de-DE" sz="1400" b="1" kern="1200" baseline="0" noProof="0" dirty="0">
                        <a:solidFill>
                          <a:schemeClr val="tx1"/>
                        </a:solidFill>
                        <a:effectLst/>
                        <a:latin typeface="Overlock" panose="02000506030000020004"/>
                        <a:ea typeface="Roboto" panose="02000000000000000000" pitchFamily="2" charset="0"/>
                        <a:cs typeface="+mn-cs"/>
                      </a:endParaRPr>
                    </a:p>
                    <a:p>
                      <a:r>
                        <a:rPr lang="de-DE" sz="1400" b="1" kern="1200" baseline="0" noProof="0" dirty="0">
                          <a:solidFill>
                            <a:schemeClr val="tx1"/>
                          </a:solidFill>
                          <a:effectLst/>
                          <a:latin typeface="Overlock" panose="02000506030000020004"/>
                          <a:ea typeface="Roboto" panose="02000000000000000000" pitchFamily="2" charset="0"/>
                          <a:cs typeface="+mn-cs"/>
                        </a:rPr>
                        <a:t>Gruppenbildung: </a:t>
                      </a:r>
                      <a:r>
                        <a:rPr lang="de-DE" sz="1400" b="0" kern="1200" baseline="0" noProof="0" dirty="0">
                          <a:solidFill>
                            <a:schemeClr val="tx1"/>
                          </a:solidFill>
                          <a:effectLst/>
                          <a:latin typeface="Overlock" panose="02000506030000020004"/>
                          <a:ea typeface="Roboto" panose="02000000000000000000" pitchFamily="2" charset="0"/>
                          <a:cs typeface="+mn-cs"/>
                        </a:rPr>
                        <a:t>Schüler*innen in drei Gruppen einteilen</a:t>
                      </a:r>
                    </a:p>
                    <a:p>
                      <a:endParaRPr lang="de-DE" sz="1400" b="0" kern="1200" baseline="0" noProof="0" dirty="0">
                        <a:solidFill>
                          <a:srgbClr val="D91F53"/>
                        </a:solidFill>
                        <a:effectLst/>
                        <a:latin typeface="Overlock" panose="02000506030000020004"/>
                        <a:ea typeface="Roboto" panose="02000000000000000000" pitchFamily="2" charset="0"/>
                        <a:cs typeface="+mn-cs"/>
                      </a:endParaRPr>
                    </a:p>
                    <a:p>
                      <a:r>
                        <a:rPr lang="de-DE" sz="1400" b="1" kern="1200" baseline="0" noProof="0" dirty="0">
                          <a:solidFill>
                            <a:srgbClr val="D91F53"/>
                          </a:solidFill>
                          <a:effectLst/>
                          <a:latin typeface="Overlock" panose="02000506030000020004"/>
                          <a:ea typeface="Roboto" panose="02000000000000000000" pitchFamily="2" charset="0"/>
                          <a:cs typeface="+mn-cs"/>
                        </a:rPr>
                        <a:t>Material: </a:t>
                      </a:r>
                      <a:r>
                        <a:rPr lang="de-DE" sz="1400" b="0" kern="1200" baseline="0" noProof="0" dirty="0">
                          <a:solidFill>
                            <a:srgbClr val="D91F53"/>
                          </a:solidFill>
                          <a:effectLst/>
                          <a:latin typeface="Overlock" panose="02000506030000020004"/>
                          <a:ea typeface="Roboto" panose="02000000000000000000" pitchFamily="2" charset="0"/>
                          <a:cs typeface="+mn-cs"/>
                        </a:rPr>
                        <a:t>Jede Gruppe erhält einen Beutel mit Riechdosen</a:t>
                      </a:r>
                    </a:p>
                    <a:p>
                      <a:endParaRPr lang="de-DE" sz="1400" b="1" kern="1200" baseline="0" noProof="0" dirty="0">
                        <a:solidFill>
                          <a:schemeClr val="tx1"/>
                        </a:solidFill>
                        <a:effectLst/>
                        <a:latin typeface="Overlock" panose="02000506030000020004"/>
                        <a:ea typeface="Roboto" panose="02000000000000000000" pitchFamily="2" charset="0"/>
                        <a:cs typeface="+mn-cs"/>
                      </a:endParaRPr>
                    </a:p>
                    <a:p>
                      <a:r>
                        <a:rPr lang="de-DE" sz="1400" b="1" kern="1200" baseline="0" noProof="0" dirty="0">
                          <a:solidFill>
                            <a:schemeClr val="tx1"/>
                          </a:solidFill>
                          <a:effectLst/>
                          <a:latin typeface="Overlock" panose="02000506030000020004"/>
                          <a:ea typeface="Roboto" panose="02000000000000000000" pitchFamily="2" charset="0"/>
                          <a:cs typeface="+mn-cs"/>
                        </a:rPr>
                        <a:t>Arbeitsauftrag:</a:t>
                      </a:r>
                    </a:p>
                    <a:p>
                      <a:r>
                        <a:rPr lang="de-DE" sz="1400" b="0" kern="1200" baseline="0" noProof="0" dirty="0">
                          <a:solidFill>
                            <a:schemeClr val="tx1"/>
                          </a:solidFill>
                          <a:effectLst/>
                          <a:latin typeface="Overlock" panose="02000506030000020004"/>
                          <a:ea typeface="Roboto" panose="02000000000000000000" pitchFamily="2" charset="0"/>
                          <a:cs typeface="+mn-cs"/>
                        </a:rPr>
                        <a:t>-Pflanze finden, die wie Dose riecht</a:t>
                      </a:r>
                    </a:p>
                    <a:p>
                      <a:r>
                        <a:rPr lang="de-DE" sz="1400" b="0" kern="1200" baseline="0" noProof="0" dirty="0">
                          <a:solidFill>
                            <a:schemeClr val="tx1"/>
                          </a:solidFill>
                          <a:effectLst/>
                          <a:latin typeface="Overlock" panose="02000506030000020004"/>
                          <a:ea typeface="Roboto" panose="02000000000000000000" pitchFamily="2" charset="0"/>
                          <a:cs typeface="+mn-cs"/>
                        </a:rPr>
                        <a:t>-Blätter vorsichtig zw. Fingern reiben und an diesen riechen</a:t>
                      </a:r>
                    </a:p>
                    <a:p>
                      <a:r>
                        <a:rPr lang="de-DE" sz="1400" b="0" kern="1200" baseline="0" noProof="0" dirty="0">
                          <a:solidFill>
                            <a:schemeClr val="tx1"/>
                          </a:solidFill>
                          <a:effectLst/>
                          <a:latin typeface="Overlock" panose="02000506030000020004"/>
                          <a:ea typeface="Roboto" panose="02000000000000000000" pitchFamily="2" charset="0"/>
                          <a:cs typeface="+mn-cs"/>
                        </a:rPr>
                        <a:t>-Jede Gruppe sucht nur an einer Reihe der Kübel</a:t>
                      </a: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kern="1200" noProof="0" dirty="0">
                        <a:solidFill>
                          <a:srgbClr val="367499"/>
                        </a:solidFill>
                        <a:effectLst/>
                        <a:latin typeface="Overlock" panose="02000506030000020004"/>
                        <a:ea typeface="Roboto" panose="02000000000000000000" pitchFamily="2" charset="0"/>
                        <a:cs typeface="+mn-cs"/>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27398685"/>
                  </a:ext>
                </a:extLst>
              </a:tr>
            </a:tbl>
          </a:graphicData>
        </a:graphic>
      </p:graphicFrame>
      <p:cxnSp>
        <p:nvCxnSpPr>
          <p:cNvPr id="15" name="Gerade Verbindung mit Pfeil 14"/>
          <p:cNvCxnSpPr>
            <a:cxnSpLocks/>
          </p:cNvCxnSpPr>
          <p:nvPr/>
        </p:nvCxnSpPr>
        <p:spPr>
          <a:xfrm>
            <a:off x="1499616" y="6729984"/>
            <a:ext cx="2554509" cy="128058"/>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A108879C-FF31-1674-6DE7-C3E59D9D8FAE}"/>
              </a:ext>
            </a:extLst>
          </p:cNvPr>
          <p:cNvPicPr>
            <a:picLocks noChangeAspect="1"/>
          </p:cNvPicPr>
          <p:nvPr/>
        </p:nvPicPr>
        <p:blipFill>
          <a:blip r:embed="rId2"/>
          <a:stretch>
            <a:fillRect/>
          </a:stretch>
        </p:blipFill>
        <p:spPr>
          <a:xfrm>
            <a:off x="1112779" y="1654788"/>
            <a:ext cx="1789984" cy="2468008"/>
          </a:xfrm>
          <a:prstGeom prst="rect">
            <a:avLst/>
          </a:prstGeom>
        </p:spPr>
      </p:pic>
      <p:pic>
        <p:nvPicPr>
          <p:cNvPr id="12" name="Picture 8">
            <a:extLst>
              <a:ext uri="{FF2B5EF4-FFF2-40B4-BE49-F238E27FC236}">
                <a16:creationId xmlns:a16="http://schemas.microsoft.com/office/drawing/2014/main" id="{1AE1F68B-C963-DA04-D86C-D8009574733F}"/>
              </a:ext>
            </a:extLst>
          </p:cNvPr>
          <p:cNvPicPr>
            <a:picLocks noChangeAspect="1"/>
          </p:cNvPicPr>
          <p:nvPr/>
        </p:nvPicPr>
        <p:blipFill>
          <a:blip r:embed="rId3"/>
          <a:stretch>
            <a:fillRect/>
          </a:stretch>
        </p:blipFill>
        <p:spPr>
          <a:xfrm>
            <a:off x="594473" y="3491424"/>
            <a:ext cx="755862" cy="885438"/>
          </a:xfrm>
          <a:prstGeom prst="rect">
            <a:avLst/>
          </a:prstGeom>
        </p:spPr>
      </p:pic>
      <p:pic>
        <p:nvPicPr>
          <p:cNvPr id="14" name="Picture 23">
            <a:extLst>
              <a:ext uri="{FF2B5EF4-FFF2-40B4-BE49-F238E27FC236}">
                <a16:creationId xmlns:a16="http://schemas.microsoft.com/office/drawing/2014/main" id="{481D254D-D45B-3B33-B2E2-A223A05BE340}"/>
              </a:ext>
            </a:extLst>
          </p:cNvPr>
          <p:cNvPicPr>
            <a:picLocks noChangeAspect="1"/>
          </p:cNvPicPr>
          <p:nvPr/>
        </p:nvPicPr>
        <p:blipFill>
          <a:blip r:embed="rId4"/>
          <a:stretch>
            <a:fillRect/>
          </a:stretch>
        </p:blipFill>
        <p:spPr>
          <a:xfrm>
            <a:off x="775080" y="3777370"/>
            <a:ext cx="788914" cy="924157"/>
          </a:xfrm>
          <a:prstGeom prst="rect">
            <a:avLst/>
          </a:prstGeom>
        </p:spPr>
      </p:pic>
      <p:pic>
        <p:nvPicPr>
          <p:cNvPr id="23" name="Grafik 22">
            <a:extLst>
              <a:ext uri="{FF2B5EF4-FFF2-40B4-BE49-F238E27FC236}">
                <a16:creationId xmlns:a16="http://schemas.microsoft.com/office/drawing/2014/main" id="{A247A8F6-F997-E3E7-09E5-80EE38503F0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612712" y="6284369"/>
            <a:ext cx="1364937" cy="1364937"/>
          </a:xfrm>
          <a:prstGeom prst="rect">
            <a:avLst/>
          </a:prstGeom>
          <a:noFill/>
          <a:ln>
            <a:solidFill>
              <a:schemeClr val="tx1"/>
            </a:solidFill>
          </a:ln>
        </p:spPr>
      </p:pic>
      <p:cxnSp>
        <p:nvCxnSpPr>
          <p:cNvPr id="29" name="Gerade Verbindung mit Pfeil 28">
            <a:extLst>
              <a:ext uri="{FF2B5EF4-FFF2-40B4-BE49-F238E27FC236}">
                <a16:creationId xmlns:a16="http://schemas.microsoft.com/office/drawing/2014/main" id="{78268F70-8324-B5D5-3746-E050787CDEE7}"/>
              </a:ext>
            </a:extLst>
          </p:cNvPr>
          <p:cNvCxnSpPr>
            <a:cxnSpLocks/>
          </p:cNvCxnSpPr>
          <p:nvPr/>
        </p:nvCxnSpPr>
        <p:spPr>
          <a:xfrm>
            <a:off x="3483864" y="9508117"/>
            <a:ext cx="923544" cy="0"/>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pic>
        <p:nvPicPr>
          <p:cNvPr id="5" name="Grafik 4"/>
          <p:cNvPicPr>
            <a:picLocks noChangeAspect="1"/>
          </p:cNvPicPr>
          <p:nvPr/>
        </p:nvPicPr>
        <p:blipFill>
          <a:blip r:embed="rId6"/>
          <a:stretch>
            <a:fillRect/>
          </a:stretch>
        </p:blipFill>
        <p:spPr>
          <a:xfrm>
            <a:off x="3240462" y="1736594"/>
            <a:ext cx="3737187" cy="2706318"/>
          </a:xfrm>
          <a:prstGeom prst="rect">
            <a:avLst/>
          </a:prstGeom>
        </p:spPr>
      </p:pic>
      <p:pic>
        <p:nvPicPr>
          <p:cNvPr id="9" name="Grafik 8"/>
          <p:cNvPicPr/>
          <p:nvPr/>
        </p:nvPicPr>
        <p:blipFill>
          <a:blip r:embed="rId7">
            <a:extLst>
              <a:ext uri="{28A0092B-C50C-407E-A947-70E740481C1C}">
                <a14:useLocalDpi xmlns:a14="http://schemas.microsoft.com/office/drawing/2010/main" val="0"/>
              </a:ext>
            </a:extLst>
          </a:blip>
          <a:srcRect/>
          <a:stretch>
            <a:fillRect/>
          </a:stretch>
        </p:blipFill>
        <p:spPr bwMode="auto">
          <a:xfrm>
            <a:off x="5816162" y="2749250"/>
            <a:ext cx="373380" cy="396875"/>
          </a:xfrm>
          <a:prstGeom prst="rect">
            <a:avLst/>
          </a:prstGeom>
          <a:noFill/>
        </p:spPr>
      </p:pic>
      <p:pic>
        <p:nvPicPr>
          <p:cNvPr id="8" name="Grafik 7"/>
          <p:cNvPicPr>
            <a:picLocks noChangeAspect="1"/>
          </p:cNvPicPr>
          <p:nvPr/>
        </p:nvPicPr>
        <p:blipFill>
          <a:blip r:embed="rId8"/>
          <a:stretch>
            <a:fillRect/>
          </a:stretch>
        </p:blipFill>
        <p:spPr>
          <a:xfrm>
            <a:off x="4476965" y="7754944"/>
            <a:ext cx="2588801" cy="2192581"/>
          </a:xfrm>
          <a:prstGeom prst="rect">
            <a:avLst/>
          </a:prstGeom>
          <a:ln>
            <a:solidFill>
              <a:schemeClr val="tx1"/>
            </a:solidFill>
          </a:ln>
        </p:spPr>
      </p:pic>
      <p:pic>
        <p:nvPicPr>
          <p:cNvPr id="3" name="Grafik 2"/>
          <p:cNvPicPr>
            <a:picLocks noChangeAspect="1"/>
          </p:cNvPicPr>
          <p:nvPr/>
        </p:nvPicPr>
        <p:blipFill>
          <a:blip r:embed="rId9"/>
          <a:stretch>
            <a:fillRect/>
          </a:stretch>
        </p:blipFill>
        <p:spPr>
          <a:xfrm>
            <a:off x="4150830" y="6284368"/>
            <a:ext cx="1364938" cy="1364938"/>
          </a:xfrm>
          <a:prstGeom prst="rect">
            <a:avLst/>
          </a:prstGeom>
          <a:ln>
            <a:solidFill>
              <a:schemeClr val="tx1"/>
            </a:solidFill>
          </a:ln>
        </p:spPr>
      </p:pic>
    </p:spTree>
    <p:extLst>
      <p:ext uri="{BB962C8B-B14F-4D97-AF65-F5344CB8AC3E}">
        <p14:creationId xmlns:p14="http://schemas.microsoft.com/office/powerpoint/2010/main" val="965234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ABA12EF-DBE1-9654-8229-582DE51D9D0E}"/>
              </a:ext>
            </a:extLst>
          </p:cNvPr>
          <p:cNvGraphicFramePr>
            <a:graphicFrameLocks noGrp="1"/>
          </p:cNvGraphicFramePr>
          <p:nvPr>
            <p:extLst>
              <p:ext uri="{D42A27DB-BD31-4B8C-83A1-F6EECF244321}">
                <p14:modId xmlns:p14="http://schemas.microsoft.com/office/powerpoint/2010/main" val="3707781151"/>
              </p:ext>
            </p:extLst>
          </p:nvPr>
        </p:nvGraphicFramePr>
        <p:xfrm>
          <a:off x="519728" y="846142"/>
          <a:ext cx="6770457" cy="9753053"/>
        </p:xfrm>
        <a:graphic>
          <a:graphicData uri="http://schemas.openxmlformats.org/drawingml/2006/table">
            <a:tbl>
              <a:tblPr firstRow="1" bandRow="1"/>
              <a:tblGrid>
                <a:gridCol w="3260702">
                  <a:extLst>
                    <a:ext uri="{9D8B030D-6E8A-4147-A177-3AD203B41FA5}">
                      <a16:colId xmlns:a16="http://schemas.microsoft.com/office/drawing/2014/main" val="686230369"/>
                    </a:ext>
                  </a:extLst>
                </a:gridCol>
                <a:gridCol w="3509755">
                  <a:extLst>
                    <a:ext uri="{9D8B030D-6E8A-4147-A177-3AD203B41FA5}">
                      <a16:colId xmlns:a16="http://schemas.microsoft.com/office/drawing/2014/main" val="2699056497"/>
                    </a:ext>
                  </a:extLst>
                </a:gridCol>
              </a:tblGrid>
              <a:tr h="1921333">
                <a:tc>
                  <a:txBody>
                    <a:bodyPr/>
                    <a:lstStyle/>
                    <a:p>
                      <a:r>
                        <a:rPr lang="de-DE" sz="1400" b="1" kern="1200" noProof="0" dirty="0">
                          <a:solidFill>
                            <a:schemeClr val="tx1"/>
                          </a:solidFill>
                          <a:effectLst/>
                          <a:latin typeface="Overlock" panose="02000506030000020004"/>
                          <a:ea typeface="Roboto" panose="02000000000000000000" pitchFamily="2" charset="0"/>
                          <a:cs typeface="+mn-cs"/>
                        </a:rPr>
                        <a:t>Information: </a:t>
                      </a:r>
                      <a:r>
                        <a:rPr lang="de-DE" sz="1400" b="0" kern="1200" noProof="0" dirty="0">
                          <a:solidFill>
                            <a:schemeClr val="tx1"/>
                          </a:solidFill>
                          <a:effectLst/>
                          <a:latin typeface="Overlock" panose="02000506030000020004"/>
                          <a:ea typeface="Roboto" panose="02000000000000000000" pitchFamily="2" charset="0"/>
                          <a:cs typeface="+mn-cs"/>
                        </a:rPr>
                        <a:t>Jeweils die dunkel markierte Pflanze auf dem Plan ist richtig.</a:t>
                      </a:r>
                    </a:p>
                    <a:p>
                      <a:endParaRPr lang="de-DE" sz="1400" kern="1200" noProof="0" dirty="0">
                        <a:solidFill>
                          <a:schemeClr val="tx1"/>
                        </a:solidFill>
                        <a:effectLst/>
                        <a:latin typeface="Overlock" panose="02000506030000020004"/>
                        <a:ea typeface="Roboto" panose="02000000000000000000" pitchFamily="2" charset="0"/>
                        <a:cs typeface="+mn-cs"/>
                      </a:endParaRPr>
                    </a:p>
                    <a:p>
                      <a:r>
                        <a:rPr lang="de-DE" sz="1400" b="1" kern="1200" baseline="0" noProof="0" dirty="0">
                          <a:solidFill>
                            <a:schemeClr val="tx1"/>
                          </a:solidFill>
                          <a:effectLst/>
                          <a:latin typeface="Overlock" panose="02000506030000020004"/>
                          <a:ea typeface="Roboto" panose="02000000000000000000" pitchFamily="2" charset="0"/>
                          <a:cs typeface="+mn-cs"/>
                        </a:rPr>
                        <a:t>Auflösung:</a:t>
                      </a:r>
                    </a:p>
                    <a:p>
                      <a:r>
                        <a:rPr lang="de-DE" sz="1400" b="0" kern="1200" noProof="0" dirty="0">
                          <a:solidFill>
                            <a:schemeClr val="tx1"/>
                          </a:solidFill>
                          <a:effectLst/>
                          <a:latin typeface="Overlock" panose="02000506030000020004"/>
                          <a:ea typeface="Roboto" panose="02000000000000000000" pitchFamily="2" charset="0"/>
                          <a:cs typeface="+mn-cs"/>
                        </a:rPr>
                        <a:t>Gruppe 1: Zitrusduft</a:t>
                      </a:r>
                    </a:p>
                    <a:p>
                      <a:r>
                        <a:rPr lang="de-DE" sz="1400" b="0" kern="1200" noProof="0" dirty="0">
                          <a:solidFill>
                            <a:schemeClr val="tx1"/>
                          </a:solidFill>
                          <a:effectLst/>
                          <a:latin typeface="Overlock" panose="02000506030000020004"/>
                          <a:ea typeface="Roboto" panose="02000000000000000000" pitchFamily="2" charset="0"/>
                          <a:cs typeface="+mn-cs"/>
                        </a:rPr>
                        <a:t>Gruppe 2: Rose</a:t>
                      </a:r>
                    </a:p>
                    <a:p>
                      <a:r>
                        <a:rPr lang="de-DE" sz="1400" b="0" kern="1200" noProof="0" dirty="0">
                          <a:solidFill>
                            <a:schemeClr val="tx1"/>
                          </a:solidFill>
                          <a:effectLst/>
                          <a:latin typeface="Overlock" panose="02000506030000020004"/>
                          <a:ea typeface="Roboto" panose="02000000000000000000" pitchFamily="2" charset="0"/>
                          <a:cs typeface="+mn-cs"/>
                        </a:rPr>
                        <a:t>Gruppe 3: Eukalyptus</a:t>
                      </a: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1"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050854912"/>
                  </a:ext>
                </a:extLst>
              </a:tr>
              <a:tr h="1346356">
                <a:tc>
                  <a:txBody>
                    <a:bodyPr/>
                    <a:lstStyle/>
                    <a:p>
                      <a:r>
                        <a:rPr lang="de-DE" sz="1400" b="1" kern="1200" noProof="0" dirty="0">
                          <a:solidFill>
                            <a:schemeClr val="tx1"/>
                          </a:solidFill>
                          <a:effectLst/>
                          <a:latin typeface="Overlock" panose="02000506030000020004"/>
                          <a:ea typeface="Roboto" panose="02000000000000000000" pitchFamily="2" charset="0"/>
                          <a:cs typeface="+mn-cs"/>
                        </a:rPr>
                        <a:t>Frage: </a:t>
                      </a:r>
                      <a:r>
                        <a:rPr lang="de-DE" sz="1400" b="0" kern="1200" noProof="0" dirty="0">
                          <a:solidFill>
                            <a:schemeClr val="tx1"/>
                          </a:solidFill>
                          <a:effectLst/>
                          <a:latin typeface="Overlock" panose="02000506030000020004"/>
                          <a:ea typeface="Roboto" panose="02000000000000000000" pitchFamily="2" charset="0"/>
                          <a:cs typeface="+mn-cs"/>
                        </a:rPr>
                        <a:t>Habt Ihr an den Pflanzen außerdem weitere Düfte erkannt?</a:t>
                      </a:r>
                    </a:p>
                    <a:p>
                      <a:endParaRPr lang="de-DE" sz="1400" b="1" kern="1200" baseline="0" noProof="0" dirty="0">
                        <a:solidFill>
                          <a:srgbClr val="FF0000"/>
                        </a:solidFill>
                        <a:effectLst/>
                        <a:latin typeface="Overlock" panose="02000506030000020004"/>
                        <a:ea typeface="Roboto" panose="02000000000000000000" pitchFamily="2" charset="0"/>
                        <a:cs typeface="+mn-cs"/>
                      </a:endParaRPr>
                    </a:p>
                    <a:p>
                      <a:r>
                        <a:rPr lang="de-DE" sz="1400" b="1" kern="1200" baseline="0" noProof="0" dirty="0">
                          <a:solidFill>
                            <a:srgbClr val="D91F53"/>
                          </a:solidFill>
                          <a:effectLst/>
                          <a:latin typeface="Overlock" panose="02000506030000020004"/>
                          <a:ea typeface="Roboto" panose="02000000000000000000" pitchFamily="2" charset="0"/>
                          <a:cs typeface="+mn-cs"/>
                        </a:rPr>
                        <a:t>Material: </a:t>
                      </a:r>
                      <a:r>
                        <a:rPr lang="de-DE" sz="1400" b="0" kern="1200" baseline="0" noProof="0" dirty="0">
                          <a:solidFill>
                            <a:srgbClr val="D91F53"/>
                          </a:solidFill>
                          <a:effectLst/>
                          <a:latin typeface="Overlock" panose="02000506030000020004"/>
                          <a:ea typeface="Roboto" panose="02000000000000000000" pitchFamily="2" charset="0"/>
                          <a:cs typeface="+mn-cs"/>
                        </a:rPr>
                        <a:t>Abbildungen von Aromen zur Unterstützung zeigen</a:t>
                      </a: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1"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1094694686"/>
                  </a:ext>
                </a:extLst>
              </a:tr>
              <a:tr h="1538015">
                <a:tc>
                  <a:txBody>
                    <a:bodyPr/>
                    <a:lstStyle/>
                    <a:p>
                      <a:r>
                        <a:rPr lang="de-DE" sz="1400" b="1" kern="1200" baseline="0" noProof="0" dirty="0">
                          <a:solidFill>
                            <a:schemeClr val="tx1"/>
                          </a:solidFill>
                          <a:effectLst/>
                          <a:latin typeface="Overlock" panose="02000506030000020004"/>
                          <a:ea typeface="Roboto" panose="02000000000000000000" pitchFamily="2" charset="0"/>
                          <a:cs typeface="+mn-cs"/>
                        </a:rPr>
                        <a:t>Information:</a:t>
                      </a:r>
                    </a:p>
                    <a:p>
                      <a:r>
                        <a:rPr lang="de-DE" sz="1400" b="0" kern="1200" baseline="0" noProof="0" dirty="0">
                          <a:solidFill>
                            <a:schemeClr val="tx1"/>
                          </a:solidFill>
                          <a:effectLst/>
                          <a:latin typeface="Overlock" panose="02000506030000020004"/>
                          <a:ea typeface="Roboto" panose="02000000000000000000" pitchFamily="2" charset="0"/>
                          <a:cs typeface="+mn-cs"/>
                        </a:rPr>
                        <a:t>-Pflanzen kommen aus Afrika</a:t>
                      </a:r>
                    </a:p>
                    <a:p>
                      <a:r>
                        <a:rPr lang="de-DE" sz="1400" b="0" kern="1200" baseline="0" noProof="0" dirty="0">
                          <a:solidFill>
                            <a:schemeClr val="tx1"/>
                          </a:solidFill>
                          <a:effectLst/>
                          <a:latin typeface="Overlock" panose="02000506030000020004"/>
                          <a:ea typeface="Roboto" panose="02000000000000000000" pitchFamily="2" charset="0"/>
                          <a:cs typeface="+mn-cs"/>
                        </a:rPr>
                        <a:t>-Oft in alten Schlossgärten</a:t>
                      </a:r>
                      <a:endParaRPr lang="de-DE" sz="1400" b="1" kern="1200" baseline="0" noProof="0" dirty="0">
                        <a:solidFill>
                          <a:schemeClr val="tx1"/>
                        </a:solidFill>
                        <a:effectLst/>
                        <a:latin typeface="Overlock" panose="02000506030000020004"/>
                        <a:ea typeface="Roboto" panose="02000000000000000000" pitchFamily="2" charset="0"/>
                        <a:cs typeface="+mn-cs"/>
                      </a:endParaRPr>
                    </a:p>
                    <a:p>
                      <a:r>
                        <a:rPr lang="de-DE" sz="1400" b="1" kern="1200" baseline="0" noProof="0" dirty="0">
                          <a:solidFill>
                            <a:schemeClr val="tx1"/>
                          </a:solidFill>
                          <a:effectLst/>
                          <a:latin typeface="Overlock" panose="02000506030000020004"/>
                          <a:ea typeface="Roboto" panose="02000000000000000000" pitchFamily="2" charset="0"/>
                          <a:cs typeface="+mn-cs"/>
                        </a:rPr>
                        <a:t>Frage: </a:t>
                      </a:r>
                      <a:r>
                        <a:rPr lang="de-DE" sz="1400" b="0" kern="1200" baseline="0" noProof="0" dirty="0">
                          <a:solidFill>
                            <a:schemeClr val="tx1"/>
                          </a:solidFill>
                          <a:effectLst/>
                          <a:latin typeface="Overlock" panose="02000506030000020004"/>
                          <a:ea typeface="Roboto" panose="02000000000000000000" pitchFamily="2" charset="0"/>
                          <a:cs typeface="+mn-cs"/>
                        </a:rPr>
                        <a:t>Warum  wurden Pflanzen  hierher gebracht und in alten Gärten gepflanzt?</a:t>
                      </a: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1"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1"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1"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1" noProof="0" dirty="0">
                          <a:solidFill>
                            <a:srgbClr val="367499"/>
                          </a:solidFill>
                          <a:latin typeface="Overlock" panose="02000506030000020004"/>
                          <a:ea typeface="Roboto" panose="02000000000000000000" pitchFamily="2" charset="0"/>
                        </a:rPr>
                        <a:t>Lösung:</a:t>
                      </a: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noProof="0" dirty="0">
                          <a:solidFill>
                            <a:srgbClr val="367499"/>
                          </a:solidFill>
                          <a:latin typeface="Overlock" panose="02000506030000020004"/>
                          <a:ea typeface="Roboto" panose="02000000000000000000" pitchFamily="2" charset="0"/>
                        </a:rPr>
                        <a:t>-Waren eine Besonderheit/Besitzer zeigten so Macht und Reichtum</a:t>
                      </a: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655048081"/>
                  </a:ext>
                </a:extLst>
              </a:tr>
              <a:tr h="731598">
                <a:tc gridSpan="2">
                  <a:txBody>
                    <a:bodyPr/>
                    <a:lstStyle/>
                    <a:p>
                      <a:r>
                        <a:rPr lang="de-DE" sz="1600" b="0" kern="1200" baseline="0" noProof="0" dirty="0">
                          <a:solidFill>
                            <a:schemeClr val="bg1"/>
                          </a:solidFill>
                          <a:effectLst/>
                          <a:latin typeface="Overlock" panose="02000506030000020004"/>
                          <a:ea typeface="Roboto" panose="02000000000000000000" pitchFamily="2" charset="0"/>
                          <a:cs typeface="+mn-cs"/>
                        </a:rPr>
                        <a:t>2. KONVENTGARTEN EIGENSTÄNDIG ERKUNDEN</a:t>
                      </a: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6584"/>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6584"/>
                    </a:solidFill>
                  </a:tcPr>
                </a:tc>
                <a:extLst>
                  <a:ext uri="{0D108BD9-81ED-4DB2-BD59-A6C34878D82A}">
                    <a16:rowId xmlns:a16="http://schemas.microsoft.com/office/drawing/2014/main" val="100084014"/>
                  </a:ext>
                </a:extLst>
              </a:tr>
              <a:tr h="2951928">
                <a:tc>
                  <a:txBody>
                    <a:bodyPr/>
                    <a:lstStyle/>
                    <a:p>
                      <a:r>
                        <a:rPr lang="de-DE" sz="1400" b="1" kern="1200" baseline="0" noProof="0" dirty="0">
                          <a:solidFill>
                            <a:schemeClr val="tx1"/>
                          </a:solidFill>
                          <a:effectLst/>
                          <a:latin typeface="Overlock" panose="02000506030000020004"/>
                          <a:ea typeface="Roboto" panose="02000000000000000000" pitchFamily="2" charset="0"/>
                          <a:cs typeface="+mn-cs"/>
                        </a:rPr>
                        <a:t>Frage: </a:t>
                      </a:r>
                      <a:r>
                        <a:rPr lang="de-DE" sz="1400" b="0" kern="1200" baseline="0" noProof="0" dirty="0">
                          <a:solidFill>
                            <a:schemeClr val="tx1"/>
                          </a:solidFill>
                          <a:effectLst/>
                          <a:latin typeface="Overlock" panose="02000506030000020004"/>
                          <a:ea typeface="Roboto" panose="02000000000000000000" pitchFamily="2" charset="0"/>
                          <a:cs typeface="+mn-cs"/>
                        </a:rPr>
                        <a:t>Welche Funktion hatte Klostergarten wohl?</a:t>
                      </a:r>
                    </a:p>
                    <a:p>
                      <a:endParaRPr lang="de-DE" sz="1400" b="1" kern="1200" baseline="0" noProof="0" dirty="0">
                        <a:solidFill>
                          <a:schemeClr val="tx1"/>
                        </a:solidFill>
                        <a:effectLst/>
                        <a:latin typeface="Overlock" panose="02000506030000020004"/>
                        <a:ea typeface="Roboto" panose="02000000000000000000" pitchFamily="2" charset="0"/>
                        <a:cs typeface="+mn-cs"/>
                      </a:endParaRPr>
                    </a:p>
                    <a:p>
                      <a:r>
                        <a:rPr lang="de-DE" sz="1400" b="1" kern="1200" baseline="0" noProof="0" dirty="0">
                          <a:solidFill>
                            <a:schemeClr val="tx1"/>
                          </a:solidFill>
                          <a:effectLst/>
                          <a:latin typeface="Overlock" panose="02000506030000020004"/>
                          <a:ea typeface="Roboto" panose="02000000000000000000" pitchFamily="2" charset="0"/>
                          <a:cs typeface="+mn-cs"/>
                        </a:rPr>
                        <a:t>Arbeitsauftrag:</a:t>
                      </a:r>
                    </a:p>
                    <a:p>
                      <a:r>
                        <a:rPr lang="de-DE" sz="1400" b="0" kern="1200" baseline="0" noProof="0" dirty="0">
                          <a:solidFill>
                            <a:schemeClr val="tx1"/>
                          </a:solidFill>
                          <a:effectLst/>
                          <a:latin typeface="Overlock" panose="02000506030000020004"/>
                          <a:ea typeface="Roboto" panose="02000000000000000000" pitchFamily="2" charset="0"/>
                          <a:cs typeface="+mn-cs"/>
                        </a:rPr>
                        <a:t>-Erkundung des Gartens, um oben gestellte Frage zu klären</a:t>
                      </a:r>
                    </a:p>
                    <a:p>
                      <a:r>
                        <a:rPr lang="de-DE" sz="1400" b="0" kern="1200" baseline="0" noProof="0" dirty="0">
                          <a:solidFill>
                            <a:schemeClr val="tx1"/>
                          </a:solidFill>
                          <a:effectLst/>
                          <a:latin typeface="Overlock" panose="02000506030000020004"/>
                          <a:ea typeface="Roboto" panose="02000000000000000000" pitchFamily="2" charset="0"/>
                          <a:cs typeface="+mn-cs"/>
                        </a:rPr>
                        <a:t>-Bildung </a:t>
                      </a:r>
                      <a:r>
                        <a:rPr lang="de-DE" sz="1400" b="0" kern="1200" baseline="0" noProof="0" dirty="0" smtClean="0">
                          <a:solidFill>
                            <a:schemeClr val="tx1"/>
                          </a:solidFill>
                          <a:effectLst/>
                          <a:latin typeface="Overlock" panose="02000506030000020004"/>
                          <a:ea typeface="Roboto" panose="02000000000000000000" pitchFamily="2" charset="0"/>
                          <a:cs typeface="+mn-cs"/>
                        </a:rPr>
                        <a:t>von 5 </a:t>
                      </a:r>
                      <a:r>
                        <a:rPr lang="de-DE" sz="1400" b="0" kern="1200" baseline="0" noProof="0" dirty="0">
                          <a:solidFill>
                            <a:schemeClr val="tx1"/>
                          </a:solidFill>
                          <a:effectLst/>
                          <a:latin typeface="Overlock" panose="02000506030000020004"/>
                          <a:ea typeface="Roboto" panose="02000000000000000000" pitchFamily="2" charset="0"/>
                          <a:cs typeface="+mn-cs"/>
                        </a:rPr>
                        <a:t>Kleingruppen, die Garten 15-20 min erkunden und Pflanzen </a:t>
                      </a:r>
                      <a:r>
                        <a:rPr lang="de-DE" sz="1400" b="0" kern="1200" baseline="0" noProof="0" dirty="0" smtClean="0">
                          <a:solidFill>
                            <a:schemeClr val="tx1"/>
                          </a:solidFill>
                          <a:effectLst/>
                          <a:latin typeface="Overlock" panose="02000506030000020004"/>
                          <a:ea typeface="Roboto" panose="02000000000000000000" pitchFamily="2" charset="0"/>
                          <a:cs typeface="+mn-cs"/>
                        </a:rPr>
                        <a:t>dokumentieren</a:t>
                      </a:r>
                      <a:endParaRPr lang="de-DE" sz="1400" b="0" kern="1200" baseline="0" noProof="0" dirty="0">
                        <a:solidFill>
                          <a:schemeClr val="tx1"/>
                        </a:solidFill>
                        <a:effectLst/>
                        <a:latin typeface="Overlock" panose="02000506030000020004"/>
                        <a:ea typeface="Roboto" panose="02000000000000000000" pitchFamily="2" charset="0"/>
                        <a:cs typeface="+mn-cs"/>
                      </a:endParaRPr>
                    </a:p>
                    <a:p>
                      <a:r>
                        <a:rPr lang="de-DE" sz="1400" b="1" kern="1200" baseline="0" noProof="0" dirty="0">
                          <a:solidFill>
                            <a:srgbClr val="D91F53"/>
                          </a:solidFill>
                          <a:effectLst/>
                          <a:latin typeface="Overlock" panose="02000506030000020004"/>
                          <a:ea typeface="Roboto" panose="02000000000000000000" pitchFamily="2" charset="0"/>
                          <a:cs typeface="+mn-cs"/>
                        </a:rPr>
                        <a:t>A</a:t>
                      </a:r>
                      <a:r>
                        <a:rPr lang="de-DE" sz="1400" b="1" kern="1200" baseline="0" noProof="0" dirty="0" smtClean="0">
                          <a:solidFill>
                            <a:srgbClr val="D91F53"/>
                          </a:solidFill>
                          <a:effectLst/>
                          <a:latin typeface="Overlock" panose="02000506030000020004"/>
                          <a:ea typeface="Roboto" panose="02000000000000000000" pitchFamily="2" charset="0"/>
                          <a:cs typeface="+mn-cs"/>
                        </a:rPr>
                        <a:t>chtung</a:t>
                      </a:r>
                      <a:r>
                        <a:rPr lang="de-DE" sz="1400" b="1" kern="1200" baseline="0" noProof="0" dirty="0">
                          <a:solidFill>
                            <a:srgbClr val="D91F53"/>
                          </a:solidFill>
                          <a:effectLst/>
                          <a:latin typeface="Overlock" panose="02000506030000020004"/>
                          <a:ea typeface="Roboto" panose="02000000000000000000" pitchFamily="2" charset="0"/>
                          <a:cs typeface="+mn-cs"/>
                        </a:rPr>
                        <a:t>: </a:t>
                      </a:r>
                      <a:r>
                        <a:rPr lang="de-DE" sz="1400" b="0" kern="1200" baseline="0" noProof="0" dirty="0">
                          <a:solidFill>
                            <a:srgbClr val="D91F53"/>
                          </a:solidFill>
                          <a:effectLst/>
                          <a:latin typeface="Overlock" panose="02000506030000020004"/>
                          <a:ea typeface="Roboto" panose="02000000000000000000" pitchFamily="2" charset="0"/>
                          <a:cs typeface="+mn-cs"/>
                        </a:rPr>
                        <a:t>Kein Pflanzen anfassen oder essen, da teils giftig</a:t>
                      </a:r>
                      <a:r>
                        <a:rPr lang="de-DE" sz="1400" b="0" kern="1200" baseline="0" noProof="0" dirty="0" smtClean="0">
                          <a:solidFill>
                            <a:srgbClr val="D91F53"/>
                          </a:solidFill>
                          <a:effectLst/>
                          <a:latin typeface="Overlock" panose="02000506030000020004"/>
                          <a:ea typeface="Roboto" panose="02000000000000000000" pitchFamily="2" charset="0"/>
                          <a:cs typeface="+mn-cs"/>
                        </a:rPr>
                        <a:t>!</a:t>
                      </a:r>
                    </a:p>
                    <a:p>
                      <a:endParaRPr lang="de-DE" sz="1400" b="1" kern="1200" baseline="0" noProof="0" dirty="0" smtClean="0">
                        <a:solidFill>
                          <a:srgbClr val="D91F53"/>
                        </a:solidFill>
                        <a:effectLst/>
                        <a:latin typeface="Overlock" panose="02000506030000020004"/>
                        <a:ea typeface="Roboto" panose="02000000000000000000" pitchFamily="2" charset="0"/>
                        <a:cs typeface="+mn-cs"/>
                      </a:endParaRPr>
                    </a:p>
                    <a:p>
                      <a:r>
                        <a:rPr lang="de-DE" sz="1400" b="1" kern="1200" baseline="0" noProof="0" dirty="0" smtClean="0">
                          <a:solidFill>
                            <a:srgbClr val="D91F53"/>
                          </a:solidFill>
                          <a:effectLst/>
                          <a:latin typeface="Overlock" panose="02000506030000020004"/>
                          <a:ea typeface="Roboto" panose="02000000000000000000" pitchFamily="2" charset="0"/>
                          <a:cs typeface="+mn-cs"/>
                        </a:rPr>
                        <a:t>Material je Gruppe:</a:t>
                      </a:r>
                    </a:p>
                    <a:p>
                      <a:r>
                        <a:rPr lang="de-DE" sz="1400" b="0" kern="1200" baseline="0" noProof="0" dirty="0" smtClean="0">
                          <a:solidFill>
                            <a:srgbClr val="D91F53"/>
                          </a:solidFill>
                          <a:effectLst/>
                          <a:latin typeface="Overlock" panose="02000506030000020004"/>
                          <a:ea typeface="Roboto" panose="02000000000000000000" pitchFamily="2" charset="0"/>
                          <a:cs typeface="+mn-cs"/>
                        </a:rPr>
                        <a:t>-1 Klemmbretter mit AB  „Habe ich gesehen“</a:t>
                      </a:r>
                    </a:p>
                    <a:p>
                      <a:r>
                        <a:rPr lang="de-DE" sz="1400" b="0" kern="1200" baseline="0" noProof="0" dirty="0" smtClean="0">
                          <a:solidFill>
                            <a:srgbClr val="D91F53"/>
                          </a:solidFill>
                          <a:effectLst/>
                          <a:latin typeface="Overlock" panose="02000506030000020004"/>
                          <a:ea typeface="Roboto" panose="02000000000000000000" pitchFamily="2" charset="0"/>
                          <a:cs typeface="+mn-cs"/>
                        </a:rPr>
                        <a:t>-1 Klemmbrett mit AB „Habe ich nicht gesehen“ …bitte wenden! </a:t>
                      </a:r>
                      <a:endParaRPr lang="de-DE" sz="1400" b="0" kern="1200" baseline="0" noProof="0" dirty="0">
                        <a:solidFill>
                          <a:srgbClr val="D91F53"/>
                        </a:solidFill>
                        <a:effectLst/>
                        <a:latin typeface="Overlock" panose="02000506030000020004"/>
                        <a:ea typeface="Roboto" panose="02000000000000000000" pitchFamily="2" charset="0"/>
                        <a:cs typeface="+mn-cs"/>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2236249603"/>
                  </a:ext>
                </a:extLst>
              </a:tr>
            </a:tbl>
          </a:graphicData>
        </a:graphic>
      </p:graphicFrame>
      <p:sp>
        <p:nvSpPr>
          <p:cNvPr id="6" name="TextBox 5">
            <a:extLst>
              <a:ext uri="{FF2B5EF4-FFF2-40B4-BE49-F238E27FC236}">
                <a16:creationId xmlns:a16="http://schemas.microsoft.com/office/drawing/2014/main" id="{B7F5D9C1-7140-5E6D-0942-138DA3D0786F}"/>
              </a:ext>
            </a:extLst>
          </p:cNvPr>
          <p:cNvSpPr txBox="1"/>
          <p:nvPr/>
        </p:nvSpPr>
        <p:spPr>
          <a:xfrm>
            <a:off x="1201003" y="1460310"/>
            <a:ext cx="184731" cy="369332"/>
          </a:xfrm>
          <a:prstGeom prst="rect">
            <a:avLst/>
          </a:prstGeom>
          <a:noFill/>
        </p:spPr>
        <p:txBody>
          <a:bodyPr wrap="none" rtlCol="0">
            <a:spAutoFit/>
          </a:bodyPr>
          <a:lstStyle/>
          <a:p>
            <a:endParaRPr lang="en-DE" dirty="0"/>
          </a:p>
        </p:txBody>
      </p:sp>
      <p:cxnSp>
        <p:nvCxnSpPr>
          <p:cNvPr id="7" name="Gerade Verbindung mit Pfeil 6">
            <a:extLst>
              <a:ext uri="{FF2B5EF4-FFF2-40B4-BE49-F238E27FC236}">
                <a16:creationId xmlns:a16="http://schemas.microsoft.com/office/drawing/2014/main" id="{525D2933-B0AB-F311-7926-77A3DE3DE558}"/>
              </a:ext>
            </a:extLst>
          </p:cNvPr>
          <p:cNvCxnSpPr>
            <a:cxnSpLocks/>
          </p:cNvCxnSpPr>
          <p:nvPr/>
        </p:nvCxnSpPr>
        <p:spPr>
          <a:xfrm>
            <a:off x="2898648" y="1371600"/>
            <a:ext cx="1450263" cy="253678"/>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2"/>
          <a:stretch>
            <a:fillRect/>
          </a:stretch>
        </p:blipFill>
        <p:spPr>
          <a:xfrm>
            <a:off x="4443984" y="3189818"/>
            <a:ext cx="1440216" cy="890981"/>
          </a:xfrm>
          <a:prstGeom prst="rect">
            <a:avLst/>
          </a:prstGeom>
        </p:spPr>
      </p:pic>
      <p:pic>
        <p:nvPicPr>
          <p:cNvPr id="9" name="Grafik 8"/>
          <p:cNvPicPr>
            <a:picLocks noChangeAspect="1"/>
          </p:cNvPicPr>
          <p:nvPr/>
        </p:nvPicPr>
        <p:blipFill>
          <a:blip r:embed="rId3"/>
          <a:stretch>
            <a:fillRect/>
          </a:stretch>
        </p:blipFill>
        <p:spPr>
          <a:xfrm>
            <a:off x="5276116" y="3568353"/>
            <a:ext cx="1216168" cy="933944"/>
          </a:xfrm>
          <a:prstGeom prst="rect">
            <a:avLst/>
          </a:prstGeom>
        </p:spPr>
      </p:pic>
      <p:pic>
        <p:nvPicPr>
          <p:cNvPr id="14" name="Grafik 13"/>
          <p:cNvPicPr>
            <a:picLocks noChangeAspect="1"/>
          </p:cNvPicPr>
          <p:nvPr/>
        </p:nvPicPr>
        <p:blipFill>
          <a:blip r:embed="rId4"/>
          <a:stretch>
            <a:fillRect/>
          </a:stretch>
        </p:blipFill>
        <p:spPr>
          <a:xfrm>
            <a:off x="4443984" y="926210"/>
            <a:ext cx="2085773" cy="1766542"/>
          </a:xfrm>
          <a:prstGeom prst="rect">
            <a:avLst/>
          </a:prstGeom>
          <a:ln>
            <a:solidFill>
              <a:schemeClr val="tx1"/>
            </a:solidFill>
          </a:ln>
        </p:spPr>
      </p:pic>
      <p:pic>
        <p:nvPicPr>
          <p:cNvPr id="11" name="Grafik 10"/>
          <p:cNvPicPr>
            <a:picLocks noChangeAspect="1"/>
          </p:cNvPicPr>
          <p:nvPr/>
        </p:nvPicPr>
        <p:blipFill>
          <a:blip r:embed="rId5"/>
          <a:stretch>
            <a:fillRect/>
          </a:stretch>
        </p:blipFill>
        <p:spPr>
          <a:xfrm>
            <a:off x="3973254" y="7158398"/>
            <a:ext cx="1321120" cy="1897036"/>
          </a:xfrm>
          <a:prstGeom prst="rect">
            <a:avLst/>
          </a:prstGeom>
        </p:spPr>
      </p:pic>
      <p:cxnSp>
        <p:nvCxnSpPr>
          <p:cNvPr id="12" name="Gerade Verbindung mit Pfeil 11">
            <a:extLst>
              <a:ext uri="{FF2B5EF4-FFF2-40B4-BE49-F238E27FC236}">
                <a16:creationId xmlns:a16="http://schemas.microsoft.com/office/drawing/2014/main" id="{3146B570-A725-F063-F652-8648CD18640C}"/>
              </a:ext>
            </a:extLst>
          </p:cNvPr>
          <p:cNvCxnSpPr>
            <a:cxnSpLocks/>
          </p:cNvCxnSpPr>
          <p:nvPr/>
        </p:nvCxnSpPr>
        <p:spPr>
          <a:xfrm flipV="1">
            <a:off x="3026664" y="8981608"/>
            <a:ext cx="946590" cy="610448"/>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rotWithShape="1">
          <a:blip r:embed="rId6"/>
          <a:srcRect r="6311"/>
          <a:stretch/>
        </p:blipFill>
        <p:spPr>
          <a:xfrm>
            <a:off x="4939946" y="8365046"/>
            <a:ext cx="1482700" cy="2028009"/>
          </a:xfrm>
          <a:prstGeom prst="rect">
            <a:avLst/>
          </a:prstGeom>
        </p:spPr>
      </p:pic>
      <p:cxnSp>
        <p:nvCxnSpPr>
          <p:cNvPr id="18" name="Gerade Verbindung mit Pfeil 17">
            <a:extLst>
              <a:ext uri="{FF2B5EF4-FFF2-40B4-BE49-F238E27FC236}">
                <a16:creationId xmlns:a16="http://schemas.microsoft.com/office/drawing/2014/main" id="{3146B570-A725-F063-F652-8648CD18640C}"/>
              </a:ext>
            </a:extLst>
          </p:cNvPr>
          <p:cNvCxnSpPr>
            <a:cxnSpLocks/>
          </p:cNvCxnSpPr>
          <p:nvPr/>
        </p:nvCxnSpPr>
        <p:spPr>
          <a:xfrm flipV="1">
            <a:off x="3296009" y="10085832"/>
            <a:ext cx="1733191" cy="32541"/>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3146B570-A725-F063-F652-8648CD18640C}"/>
              </a:ext>
            </a:extLst>
          </p:cNvPr>
          <p:cNvCxnSpPr>
            <a:cxnSpLocks/>
          </p:cNvCxnSpPr>
          <p:nvPr/>
        </p:nvCxnSpPr>
        <p:spPr>
          <a:xfrm>
            <a:off x="3232304" y="3806725"/>
            <a:ext cx="1275653" cy="45474"/>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754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3607995291"/>
              </p:ext>
            </p:extLst>
          </p:nvPr>
        </p:nvGraphicFramePr>
        <p:xfrm>
          <a:off x="519728" y="979224"/>
          <a:ext cx="6770457" cy="6971376"/>
        </p:xfrm>
        <a:graphic>
          <a:graphicData uri="http://schemas.openxmlformats.org/drawingml/2006/table">
            <a:tbl>
              <a:tblPr firstRow="1" bandRow="1"/>
              <a:tblGrid>
                <a:gridCol w="3260702">
                  <a:extLst>
                    <a:ext uri="{9D8B030D-6E8A-4147-A177-3AD203B41FA5}">
                      <a16:colId xmlns:a16="http://schemas.microsoft.com/office/drawing/2014/main" val="3265300423"/>
                    </a:ext>
                  </a:extLst>
                </a:gridCol>
                <a:gridCol w="3509755">
                  <a:extLst>
                    <a:ext uri="{9D8B030D-6E8A-4147-A177-3AD203B41FA5}">
                      <a16:colId xmlns:a16="http://schemas.microsoft.com/office/drawing/2014/main" val="2248651047"/>
                    </a:ext>
                  </a:extLst>
                </a:gridCol>
              </a:tblGrid>
              <a:tr h="2323593">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de-DE" sz="1400" b="0" kern="1200" baseline="0" noProof="0" dirty="0" smtClean="0">
                          <a:solidFill>
                            <a:srgbClr val="D91F53"/>
                          </a:solidFill>
                          <a:effectLst/>
                          <a:latin typeface="Overlock" panose="02000506030000020004"/>
                          <a:ea typeface="Roboto" panose="02000000000000000000" pitchFamily="2" charset="0"/>
                          <a:cs typeface="+mn-cs"/>
                        </a:rPr>
                        <a:t>-Je 8 doppelseitig bedruckte und laminierte Portraits verschiedener Pflanzen, die auf die beiden Arbeitsblätter geheftet werden sollen </a:t>
                      </a:r>
                    </a:p>
                    <a:p>
                      <a:pPr marL="0" marR="0" indent="0" algn="l" defTabSz="755934" rtl="0" eaLnBrk="1" fontAlgn="auto" latinLnBrk="0" hangingPunct="1">
                        <a:lnSpc>
                          <a:spcPct val="100000"/>
                        </a:lnSpc>
                        <a:spcBef>
                          <a:spcPts val="0"/>
                        </a:spcBef>
                        <a:spcAft>
                          <a:spcPts val="0"/>
                        </a:spcAft>
                        <a:buClrTx/>
                        <a:buSzTx/>
                        <a:buFontTx/>
                        <a:buNone/>
                        <a:tabLst/>
                        <a:defRPr/>
                      </a:pPr>
                      <a:endParaRPr lang="de-DE" sz="1400" b="0" kern="1200" baseline="0" noProof="0" dirty="0" smtClean="0">
                        <a:solidFill>
                          <a:srgbClr val="D91F53"/>
                        </a:solidFill>
                        <a:effectLst/>
                        <a:latin typeface="Overlock" panose="02000506030000020004"/>
                        <a:ea typeface="Roboto" panose="02000000000000000000" pitchFamily="2" charset="0"/>
                        <a:cs typeface="+mn-cs"/>
                      </a:endParaRPr>
                    </a:p>
                    <a:p>
                      <a:pPr marL="0" marR="0" indent="0" algn="l" defTabSz="755934" rtl="0" eaLnBrk="1" fontAlgn="auto" latinLnBrk="0" hangingPunct="1">
                        <a:lnSpc>
                          <a:spcPct val="100000"/>
                        </a:lnSpc>
                        <a:spcBef>
                          <a:spcPts val="0"/>
                        </a:spcBef>
                        <a:spcAft>
                          <a:spcPts val="0"/>
                        </a:spcAft>
                        <a:buClrTx/>
                        <a:buSzTx/>
                        <a:buFontTx/>
                        <a:buNone/>
                        <a:tabLst/>
                        <a:defRPr/>
                      </a:pPr>
                      <a:r>
                        <a:rPr lang="de-DE" sz="1400" b="0" kern="1200" baseline="0" noProof="0" dirty="0" smtClean="0">
                          <a:solidFill>
                            <a:srgbClr val="D91F53"/>
                          </a:solidFill>
                          <a:effectLst/>
                          <a:latin typeface="Overlock" panose="02000506030000020004"/>
                          <a:ea typeface="Roboto" panose="02000000000000000000" pitchFamily="2" charset="0"/>
                          <a:cs typeface="+mn-cs"/>
                        </a:rPr>
                        <a:t>(unter „Habe </a:t>
                      </a:r>
                      <a:r>
                        <a:rPr lang="de-DE" sz="1400" b="0" kern="1200" baseline="0" noProof="0" dirty="0" smtClean="0">
                          <a:solidFill>
                            <a:srgbClr val="D91F53"/>
                          </a:solidFill>
                          <a:effectLst/>
                          <a:latin typeface="Overlock" panose="02000506030000020004"/>
                          <a:ea typeface="Roboto" panose="02000000000000000000" pitchFamily="2" charset="0"/>
                          <a:cs typeface="+mn-cs"/>
                        </a:rPr>
                        <a:t>ich gesehen“/„Habe ich nicht gesehen“)</a:t>
                      </a:r>
                      <a:endParaRPr lang="de-DE" sz="1400" b="0" baseline="0" noProof="0" dirty="0">
                        <a:solidFill>
                          <a:schemeClr val="tx1"/>
                        </a:solidFill>
                        <a:latin typeface="Overlock" panose="02000506030000020004"/>
                        <a:ea typeface="Roboto" panose="02000000000000000000" pitchFamily="2" charset="0"/>
                      </a:endParaRP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157461726"/>
                  </a:ext>
                </a:extLst>
              </a:tr>
              <a:tr h="766263">
                <a:tc gridSpan="2">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white"/>
                          </a:solidFill>
                          <a:effectLst/>
                          <a:uLnTx/>
                          <a:uFillTx/>
                          <a:latin typeface="Overlock" panose="02000506030000020004"/>
                          <a:ea typeface="Roboto" panose="02000000000000000000" pitchFamily="2" charset="0"/>
                          <a:cs typeface="+mn-cs"/>
                        </a:rPr>
                        <a:t>3. ABSCHLUSSGESPRÄCH</a:t>
                      </a:r>
                    </a:p>
                  </a:txBody>
                  <a:tcPr marL="216000" marR="216000" marT="216000" marB="2160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6584"/>
                    </a:solidFill>
                  </a:tcPr>
                </a:tc>
                <a:tc hMerge="1">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4209772997"/>
                  </a:ext>
                </a:extLst>
              </a:tr>
              <a:tr h="2323593">
                <a:tc>
                  <a:txBody>
                    <a:bodyPr/>
                    <a:lstStyle/>
                    <a:p>
                      <a:r>
                        <a:rPr lang="de-DE" sz="1400" b="1" baseline="0" noProof="0" dirty="0">
                          <a:solidFill>
                            <a:schemeClr val="tx1"/>
                          </a:solidFill>
                          <a:latin typeface="Overlock" panose="02000506030000020004"/>
                          <a:ea typeface="Roboto" panose="02000000000000000000" pitchFamily="2" charset="0"/>
                        </a:rPr>
                        <a:t>Fragen zur Arbeitsphase: </a:t>
                      </a:r>
                    </a:p>
                    <a:p>
                      <a:pPr marL="342900" indent="-342900">
                        <a:buAutoNum type="arabicPeriod"/>
                      </a:pPr>
                      <a:r>
                        <a:rPr lang="de-DE" sz="1400" b="0" baseline="0" noProof="0" dirty="0">
                          <a:solidFill>
                            <a:schemeClr val="tx1"/>
                          </a:solidFill>
                          <a:latin typeface="Overlock" panose="02000506030000020004"/>
                          <a:ea typeface="Roboto" panose="02000000000000000000" pitchFamily="2" charset="0"/>
                        </a:rPr>
                        <a:t>Welche Pflanzen habt Ihr gefunden und welche nicht?</a:t>
                      </a:r>
                    </a:p>
                    <a:p>
                      <a:pPr marL="342900" indent="-342900">
                        <a:buAutoNum type="arabicPeriod"/>
                      </a:pPr>
                      <a:endParaRPr lang="de-DE" sz="1400" b="0" baseline="0" noProof="0" dirty="0">
                        <a:solidFill>
                          <a:schemeClr val="tx1"/>
                        </a:solidFill>
                        <a:latin typeface="Overlock" panose="02000506030000020004"/>
                        <a:ea typeface="Roboto" panose="02000000000000000000" pitchFamily="2" charset="0"/>
                      </a:endParaRPr>
                    </a:p>
                    <a:p>
                      <a:pPr marL="342900" indent="-342900">
                        <a:buAutoNum type="arabicPeriod" startAt="2"/>
                      </a:pPr>
                      <a:r>
                        <a:rPr lang="de-DE" sz="1400" b="0" baseline="0" noProof="0" dirty="0">
                          <a:solidFill>
                            <a:schemeClr val="tx1"/>
                          </a:solidFill>
                          <a:latin typeface="Overlock" panose="02000506030000020004"/>
                          <a:ea typeface="Roboto" panose="02000000000000000000" pitchFamily="2" charset="0"/>
                        </a:rPr>
                        <a:t>Warum gibt es im Garten weder Kartoffeln noch Tomaten </a:t>
                      </a:r>
                    </a:p>
                    <a:p>
                      <a:pPr marL="342900" indent="-342900">
                        <a:buAutoNum type="arabicPeriod" startAt="2"/>
                      </a:pPr>
                      <a:endParaRPr lang="de-DE" sz="1400" b="0" baseline="0" noProof="0" dirty="0">
                        <a:solidFill>
                          <a:schemeClr val="tx1"/>
                        </a:solidFill>
                        <a:latin typeface="Overlock" panose="02000506030000020004"/>
                        <a:ea typeface="Roboto" panose="02000000000000000000" pitchFamily="2" charset="0"/>
                      </a:endParaRPr>
                    </a:p>
                    <a:p>
                      <a:pPr marL="0" indent="0">
                        <a:buNone/>
                      </a:pPr>
                      <a:r>
                        <a:rPr lang="de-DE" sz="1400" b="1" baseline="0" noProof="0" dirty="0">
                          <a:solidFill>
                            <a:schemeClr val="tx1"/>
                          </a:solidFill>
                          <a:latin typeface="Overlock" panose="02000506030000020004"/>
                          <a:ea typeface="Roboto" panose="02000000000000000000" pitchFamily="2" charset="0"/>
                        </a:rPr>
                        <a:t>Tipp: </a:t>
                      </a:r>
                      <a:r>
                        <a:rPr lang="de-DE" sz="1400" b="0" baseline="0" noProof="0" dirty="0">
                          <a:solidFill>
                            <a:schemeClr val="tx1"/>
                          </a:solidFill>
                          <a:latin typeface="Overlock" panose="02000506030000020004"/>
                          <a:ea typeface="Roboto" panose="02000000000000000000" pitchFamily="2" charset="0"/>
                        </a:rPr>
                        <a:t>Auf Beschreibung auf Rückseite der Karten sehen.</a:t>
                      </a: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noProof="0" dirty="0">
                          <a:solidFill>
                            <a:srgbClr val="367499"/>
                          </a:solidFill>
                          <a:latin typeface="Overlock" panose="02000506030000020004"/>
                          <a:ea typeface="Roboto" panose="02000000000000000000" pitchFamily="2" charset="0"/>
                        </a:rPr>
                        <a:t>-Alle Pflanzen bis auf Tomate/Kartoffel sind zu finden</a:t>
                      </a: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baseline="0" noProof="0" dirty="0">
                          <a:solidFill>
                            <a:srgbClr val="367499"/>
                          </a:solidFill>
                          <a:latin typeface="Overlock" panose="02000506030000020004"/>
                          <a:ea typeface="Roboto" panose="02000000000000000000" pitchFamily="2" charset="0"/>
                        </a:rPr>
                        <a:t>-Tomate und Kartoffel kommen aus Amerika/waren zur Zeit des Klosters noch nicht so stark </a:t>
                      </a:r>
                      <a:r>
                        <a:rPr lang="de-DE" sz="1200" b="0" baseline="0" noProof="0" dirty="0" smtClean="0">
                          <a:solidFill>
                            <a:srgbClr val="367499"/>
                          </a:solidFill>
                          <a:latin typeface="Overlock" panose="02000506030000020004"/>
                          <a:ea typeface="Roboto" panose="02000000000000000000" pitchFamily="2" charset="0"/>
                        </a:rPr>
                        <a:t>verbreitet</a:t>
                      </a:r>
                      <a:endParaRPr lang="de-DE" sz="1200" b="0" baseline="0" noProof="0" dirty="0">
                        <a:solidFill>
                          <a:srgbClr val="367499"/>
                        </a:solidFill>
                        <a:latin typeface="Overlock" panose="02000506030000020004"/>
                        <a:ea typeface="Roboto" panose="02000000000000000000" pitchFamily="2" charset="0"/>
                      </a:endParaRP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3247337562"/>
                  </a:ext>
                </a:extLst>
              </a:tr>
              <a:tr h="869997">
                <a:tc>
                  <a:txBody>
                    <a:bodyPr/>
                    <a:lstStyle/>
                    <a:p>
                      <a:pPr marL="0" indent="0">
                        <a:buNone/>
                      </a:pPr>
                      <a:r>
                        <a:rPr lang="de-DE" sz="1400" b="1" baseline="0" noProof="0" dirty="0">
                          <a:solidFill>
                            <a:schemeClr val="tx1"/>
                          </a:solidFill>
                          <a:latin typeface="Overlock" panose="02000506030000020004"/>
                          <a:ea typeface="Roboto" panose="02000000000000000000" pitchFamily="2" charset="0"/>
                        </a:rPr>
                        <a:t>Übergeordnete Frage: </a:t>
                      </a:r>
                    </a:p>
                    <a:p>
                      <a:pPr marL="0" indent="0">
                        <a:buNone/>
                      </a:pPr>
                      <a:r>
                        <a:rPr lang="de-DE" sz="1400" b="0" baseline="0" noProof="0" dirty="0">
                          <a:solidFill>
                            <a:schemeClr val="tx1"/>
                          </a:solidFill>
                          <a:latin typeface="Overlock" panose="02000506030000020004"/>
                          <a:ea typeface="Roboto" panose="02000000000000000000" pitchFamily="2" charset="0"/>
                        </a:rPr>
                        <a:t>Welche Funktion hatte der Garten? Zier- oder Nutgarten?</a:t>
                      </a:r>
                    </a:p>
                  </a:txBody>
                  <a:tcPr marL="216000" marR="216000" marT="216000" marB="216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C54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baseline="0" noProof="0" dirty="0">
                          <a:solidFill>
                            <a:srgbClr val="367499"/>
                          </a:solidFill>
                          <a:latin typeface="Overlock" panose="02000506030000020004"/>
                          <a:ea typeface="Roboto" panose="02000000000000000000" pitchFamily="2" charset="0"/>
                        </a:rPr>
                        <a:t>-Sowohl Zier- als auch Nutzgarten:</a:t>
                      </a: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baseline="0" noProof="0" dirty="0">
                          <a:solidFill>
                            <a:srgbClr val="367499"/>
                          </a:solidFill>
                          <a:latin typeface="Overlock" panose="02000506030000020004"/>
                          <a:ea typeface="Roboto" panose="02000000000000000000" pitchFamily="2" charset="0"/>
                        </a:rPr>
                        <a:t>…Nutzpflanzen wie Gemüse und Obst (Kloster sollte sich selbst versorgen)</a:t>
                      </a:r>
                    </a:p>
                    <a:p>
                      <a:pPr marL="0" marR="0" lvl="0" indent="0" algn="l" defTabSz="755934" rtl="0" eaLnBrk="1" fontAlgn="auto" latinLnBrk="0" hangingPunct="1">
                        <a:lnSpc>
                          <a:spcPct val="100000"/>
                        </a:lnSpc>
                        <a:spcBef>
                          <a:spcPts val="0"/>
                        </a:spcBef>
                        <a:spcAft>
                          <a:spcPts val="0"/>
                        </a:spcAft>
                        <a:buClrTx/>
                        <a:buSzTx/>
                        <a:buFontTx/>
                        <a:buNone/>
                        <a:tabLst/>
                        <a:defRPr/>
                      </a:pPr>
                      <a:endParaRPr lang="de-DE" sz="1200" b="0" baseline="0" noProof="0" dirty="0">
                        <a:solidFill>
                          <a:srgbClr val="367499"/>
                        </a:solidFill>
                        <a:latin typeface="Overlock" panose="02000506030000020004"/>
                        <a:ea typeface="Roboto" panose="02000000000000000000" pitchFamily="2" charset="0"/>
                      </a:endParaRPr>
                    </a:p>
                    <a:p>
                      <a:pPr marL="0" marR="0" lvl="0" indent="0" algn="l" defTabSz="755934" rtl="0" eaLnBrk="1" fontAlgn="auto" latinLnBrk="0" hangingPunct="1">
                        <a:lnSpc>
                          <a:spcPct val="100000"/>
                        </a:lnSpc>
                        <a:spcBef>
                          <a:spcPts val="0"/>
                        </a:spcBef>
                        <a:spcAft>
                          <a:spcPts val="0"/>
                        </a:spcAft>
                        <a:buClrTx/>
                        <a:buSzTx/>
                        <a:buFontTx/>
                        <a:buNone/>
                        <a:tabLst/>
                        <a:defRPr/>
                      </a:pPr>
                      <a:r>
                        <a:rPr lang="de-DE" sz="1200" b="0" baseline="0" noProof="0" dirty="0">
                          <a:solidFill>
                            <a:srgbClr val="367499"/>
                          </a:solidFill>
                          <a:latin typeface="Overlock" panose="02000506030000020004"/>
                          <a:ea typeface="Roboto" panose="02000000000000000000" pitchFamily="2" charset="0"/>
                        </a:rPr>
                        <a:t>…besondere Zierpflanzen wie Pelargonien (Kloster hatte auch weltliche Macht)</a:t>
                      </a:r>
                    </a:p>
                  </a:txBody>
                  <a:tcPr marL="216000" marR="216000" marT="216000" marB="216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3F3"/>
                    </a:solidFill>
                  </a:tcPr>
                </a:tc>
                <a:extLst>
                  <a:ext uri="{0D108BD9-81ED-4DB2-BD59-A6C34878D82A}">
                    <a16:rowId xmlns:a16="http://schemas.microsoft.com/office/drawing/2014/main" val="2578772869"/>
                  </a:ext>
                </a:extLst>
              </a:tr>
            </a:tbl>
          </a:graphicData>
        </a:graphic>
      </p:graphicFrame>
      <p:pic>
        <p:nvPicPr>
          <p:cNvPr id="7" name="Grafik 6"/>
          <p:cNvPicPr>
            <a:picLocks noChangeAspect="1"/>
          </p:cNvPicPr>
          <p:nvPr/>
        </p:nvPicPr>
        <p:blipFill>
          <a:blip r:embed="rId2"/>
          <a:stretch>
            <a:fillRect/>
          </a:stretch>
        </p:blipFill>
        <p:spPr>
          <a:xfrm>
            <a:off x="4663468" y="1281006"/>
            <a:ext cx="1382389" cy="1873279"/>
          </a:xfrm>
          <a:prstGeom prst="rect">
            <a:avLst/>
          </a:prstGeom>
        </p:spPr>
      </p:pic>
    </p:spTree>
    <p:extLst>
      <p:ext uri="{BB962C8B-B14F-4D97-AF65-F5344CB8AC3E}">
        <p14:creationId xmlns:p14="http://schemas.microsoft.com/office/powerpoint/2010/main" val="273073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2" name="Title 1">
            <a:extLst>
              <a:ext uri="{FF2B5EF4-FFF2-40B4-BE49-F238E27FC236}">
                <a16:creationId xmlns:a16="http://schemas.microsoft.com/office/drawing/2014/main" id="{78B03F53-CDDF-F4CE-3006-FAC4C0FD8FF5}"/>
              </a:ext>
            </a:extLst>
          </p:cNvPr>
          <p:cNvSpPr>
            <a:spLocks noGrp="1"/>
          </p:cNvSpPr>
          <p:nvPr>
            <p:ph type="ctrTitle" idx="4294967295"/>
          </p:nvPr>
        </p:nvSpPr>
        <p:spPr>
          <a:xfrm>
            <a:off x="657516" y="923350"/>
            <a:ext cx="5832475" cy="639182"/>
          </a:xfrm>
          <a:prstGeom prst="rect">
            <a:avLst/>
          </a:prstGeom>
          <a:noFill/>
        </p:spPr>
        <p:txBody>
          <a:bodyPr lIns="0" anchor="t">
            <a:noAutofit/>
          </a:bodyPr>
          <a:lstStyle/>
          <a:p>
            <a:pPr algn="l" rtl="0">
              <a:lnSpc>
                <a:spcPct val="100000"/>
              </a:lnSpc>
              <a:spcAft>
                <a:spcPts val="0"/>
              </a:spcAft>
            </a:pPr>
            <a:r>
              <a:rPr lang="en-GB" sz="2800" b="1" dirty="0">
                <a:solidFill>
                  <a:srgbClr val="D91F53"/>
                </a:solidFill>
                <a:effectLst/>
                <a:latin typeface="Overlock" panose="02000506030000020004" pitchFamily="2" charset="77"/>
                <a:cs typeface="Amatic SC" pitchFamily="2" charset="-79"/>
              </a:rPr>
              <a:t>Biologischer Hintergrund</a:t>
            </a:r>
            <a:r>
              <a:rPr lang="en-GB" sz="3300" b="1" dirty="0">
                <a:solidFill>
                  <a:srgbClr val="DB3363"/>
                </a:solidFill>
                <a:effectLst/>
                <a:latin typeface="Overlock" panose="02000506030000020004" pitchFamily="2" charset="77"/>
                <a:cs typeface="Amatic SC" pitchFamily="2" charset="-79"/>
              </a:rPr>
              <a:t/>
            </a:r>
            <a:br>
              <a:rPr lang="en-GB" sz="3300" b="1" dirty="0">
                <a:solidFill>
                  <a:srgbClr val="DB3363"/>
                </a:solidFill>
                <a:effectLst/>
                <a:latin typeface="Overlock" panose="02000506030000020004" pitchFamily="2" charset="77"/>
                <a:cs typeface="Amatic SC" pitchFamily="2" charset="-79"/>
              </a:rPr>
            </a:br>
            <a:r>
              <a:rPr lang="en-GB" sz="3300" dirty="0">
                <a:effectLst/>
                <a:latin typeface="Overlock" panose="02000506030000020004" pitchFamily="2" charset="77"/>
              </a:rPr>
              <a:t/>
            </a:r>
            <a:br>
              <a:rPr lang="en-GB" sz="3300" dirty="0">
                <a:effectLst/>
                <a:latin typeface="Overlock" panose="02000506030000020004" pitchFamily="2" charset="77"/>
              </a:rPr>
            </a:br>
            <a:endParaRPr lang="en-DE" sz="3300" dirty="0">
              <a:latin typeface="Overlock" panose="02000506030000020004" pitchFamily="2" charset="77"/>
            </a:endParaRPr>
          </a:p>
        </p:txBody>
      </p:sp>
      <p:sp>
        <p:nvSpPr>
          <p:cNvPr id="3" name="Subtitle 2">
            <a:extLst>
              <a:ext uri="{FF2B5EF4-FFF2-40B4-BE49-F238E27FC236}">
                <a16:creationId xmlns:a16="http://schemas.microsoft.com/office/drawing/2014/main" id="{F257FE3E-D9E1-B58C-8CCC-7C0BF821CCA7}"/>
              </a:ext>
            </a:extLst>
          </p:cNvPr>
          <p:cNvSpPr>
            <a:spLocks noGrp="1"/>
          </p:cNvSpPr>
          <p:nvPr>
            <p:ph type="subTitle" idx="4294967295"/>
          </p:nvPr>
        </p:nvSpPr>
        <p:spPr>
          <a:xfrm>
            <a:off x="657516" y="1581710"/>
            <a:ext cx="6400483" cy="5163751"/>
          </a:xfrm>
          <a:prstGeom prst="rect">
            <a:avLst/>
          </a:prstGeom>
        </p:spPr>
        <p:txBody>
          <a:bodyPr lIns="0">
            <a:noAutofit/>
          </a:bodyPr>
          <a:lstStyle/>
          <a:p>
            <a:pPr marL="0" indent="0">
              <a:lnSpc>
                <a:spcPct val="150000"/>
              </a:lnSpc>
              <a:buNone/>
            </a:pPr>
            <a:r>
              <a:rPr lang="de-DE" sz="1400" dirty="0" smtClean="0">
                <a:latin typeface="Overlock" panose="02000506030000020004"/>
                <a:ea typeface="Roboto" panose="02000000000000000000" pitchFamily="2" charset="0"/>
                <a:cs typeface="Diwan Kufi" pitchFamily="2" charset="-78"/>
              </a:rPr>
              <a:t>Die Pelargonien </a:t>
            </a:r>
            <a:r>
              <a:rPr lang="de-DE" sz="1400" dirty="0">
                <a:latin typeface="Overlock" panose="02000506030000020004"/>
                <a:ea typeface="Roboto" panose="02000000000000000000" pitchFamily="2" charset="0"/>
                <a:cs typeface="Diwan Kufi" pitchFamily="2" charset="-78"/>
              </a:rPr>
              <a:t>bilden eine eigene Pflanzengattung. Die meisten Arten dieser Verwandtschaft stammen ursprünglich aus Südafrika. Aus den Wildformen wurden diverse Züchtungen geschaffen.  Die Blätter vieler Pelargonien </a:t>
            </a:r>
            <a:r>
              <a:rPr lang="de-DE" sz="1400" dirty="0" smtClean="0">
                <a:latin typeface="Overlock" panose="02000506030000020004"/>
                <a:ea typeface="Roboto" panose="02000000000000000000" pitchFamily="2" charset="0"/>
                <a:cs typeface="Diwan Kufi" pitchFamily="2" charset="-78"/>
              </a:rPr>
              <a:t>enthalten </a:t>
            </a:r>
            <a:r>
              <a:rPr lang="de-DE" sz="1400" dirty="0">
                <a:latin typeface="Overlock" panose="02000506030000020004"/>
                <a:ea typeface="Roboto" panose="02000000000000000000" pitchFamily="2" charset="0"/>
                <a:cs typeface="Diwan Kufi" pitchFamily="2" charset="-78"/>
              </a:rPr>
              <a:t>ätherische Öle, diese wehren Schädlinge ab und sorgen für einen </a:t>
            </a:r>
            <a:r>
              <a:rPr lang="de-DE" sz="1400" dirty="0" smtClean="0">
                <a:latin typeface="Overlock" panose="02000506030000020004"/>
                <a:ea typeface="Roboto" panose="02000000000000000000" pitchFamily="2" charset="0"/>
                <a:cs typeface="Diwan Kufi" pitchFamily="2" charset="-78"/>
              </a:rPr>
              <a:t>intensiven </a:t>
            </a:r>
            <a:r>
              <a:rPr lang="de-DE" sz="1400" dirty="0">
                <a:latin typeface="Overlock" panose="02000506030000020004"/>
                <a:ea typeface="Roboto" panose="02000000000000000000" pitchFamily="2" charset="0"/>
                <a:cs typeface="Diwan Kufi" pitchFamily="2" charset="-78"/>
              </a:rPr>
              <a:t>Duft. Die Aromen können sehr vielfältig sein – von </a:t>
            </a:r>
            <a:r>
              <a:rPr lang="de-DE" sz="1400" dirty="0" err="1">
                <a:latin typeface="Overlock" panose="02000506030000020004"/>
                <a:ea typeface="Roboto" panose="02000000000000000000" pitchFamily="2" charset="0"/>
                <a:cs typeface="Diwan Kufi" pitchFamily="2" charset="-78"/>
              </a:rPr>
              <a:t>Zitrusdüften</a:t>
            </a:r>
            <a:r>
              <a:rPr lang="de-DE" sz="1400" dirty="0">
                <a:latin typeface="Overlock" panose="02000506030000020004"/>
                <a:ea typeface="Roboto" panose="02000000000000000000" pitchFamily="2" charset="0"/>
                <a:cs typeface="Diwan Kufi" pitchFamily="2" charset="-78"/>
              </a:rPr>
              <a:t> über den Geruch von Minze, Muskatnuss, Rose bis hin zu Kiefernduft.  Die Einordnung der Gerüche ist im Einzelnen subjektiv. Die Pelargonien gehören zur Familie der „Storchschnabelgewächse“, sie sollten nicht mit den Geranien verwechselt werden, die ebenfalls zu dieser Gruppe zählen. Diese bilden eine weit </a:t>
            </a:r>
            <a:r>
              <a:rPr lang="de-DE" sz="1400" dirty="0" smtClean="0">
                <a:latin typeface="Overlock" panose="02000506030000020004"/>
                <a:ea typeface="Roboto" panose="02000000000000000000" pitchFamily="2" charset="0"/>
                <a:cs typeface="Diwan Kufi" pitchFamily="2" charset="-78"/>
              </a:rPr>
              <a:t>verbreitete </a:t>
            </a:r>
            <a:r>
              <a:rPr lang="de-DE" sz="1400" dirty="0">
                <a:latin typeface="Overlock" panose="02000506030000020004"/>
                <a:ea typeface="Roboto" panose="02000000000000000000" pitchFamily="2" charset="0"/>
                <a:cs typeface="Diwan Kufi" pitchFamily="2" charset="-78"/>
              </a:rPr>
              <a:t>Gattung, die auch in Europa heimisch ist. Geranienblüten besitzen fünf Symmetrieachsen. Die </a:t>
            </a:r>
            <a:r>
              <a:rPr lang="de-DE" sz="1400" dirty="0" err="1">
                <a:latin typeface="Overlock" panose="02000506030000020004"/>
                <a:ea typeface="Roboto" panose="02000000000000000000" pitchFamily="2" charset="0"/>
                <a:cs typeface="Diwan Kufi" pitchFamily="2" charset="-78"/>
              </a:rPr>
              <a:t>Pelargonienblüten</a:t>
            </a:r>
            <a:r>
              <a:rPr lang="de-DE" sz="1400" dirty="0">
                <a:latin typeface="Overlock" panose="02000506030000020004"/>
                <a:ea typeface="Roboto" panose="02000000000000000000" pitchFamily="2" charset="0"/>
                <a:cs typeface="Diwan Kufi" pitchFamily="2" charset="-78"/>
              </a:rPr>
              <a:t> weisen demgegenüber nur eine Symmetrieachse auf</a:t>
            </a:r>
            <a:endParaRPr lang="de-DE" sz="1400" dirty="0">
              <a:effectLst/>
              <a:latin typeface="Overlock" panose="02000506030000020004"/>
              <a:ea typeface="Roboto" panose="02000000000000000000" pitchFamily="2" charset="0"/>
              <a:cs typeface="Diwan Kufi" pitchFamily="2" charset="-78"/>
            </a:endParaRPr>
          </a:p>
        </p:txBody>
      </p:sp>
      <p:sp>
        <p:nvSpPr>
          <p:cNvPr id="9" name="Footer Placeholder 8">
            <a:extLst>
              <a:ext uri="{FF2B5EF4-FFF2-40B4-BE49-F238E27FC236}">
                <a16:creationId xmlns:a16="http://schemas.microsoft.com/office/drawing/2014/main" id="{A0672EE2-8521-AC76-1C39-F9459BEDD88E}"/>
              </a:ext>
            </a:extLst>
          </p:cNvPr>
          <p:cNvSpPr>
            <a:spLocks noGrp="1"/>
          </p:cNvSpPr>
          <p:nvPr>
            <p:ph type="ftr" sz="quarter" idx="3"/>
          </p:nvPr>
        </p:nvSpPr>
        <p:spPr>
          <a:xfrm>
            <a:off x="519727" y="9909729"/>
            <a:ext cx="1846243" cy="569240"/>
          </a:xfrm>
        </p:spPr>
        <p:txBody>
          <a:bodyPr/>
          <a:lstStyle/>
          <a:p>
            <a:r>
              <a:rPr lang="en-GB" dirty="0">
                <a:solidFill>
                  <a:schemeClr val="bg1"/>
                </a:solidFill>
              </a:rPr>
              <a:t>Lernort Gartendenkmal</a:t>
            </a:r>
            <a:endParaRPr lang="en-DE" dirty="0">
              <a:solidFill>
                <a:schemeClr val="bg1"/>
              </a:solidFill>
            </a:endParaRPr>
          </a:p>
        </p:txBody>
      </p:sp>
      <p:sp>
        <p:nvSpPr>
          <p:cNvPr id="12" name="Slide Number Placeholder 11">
            <a:extLst>
              <a:ext uri="{FF2B5EF4-FFF2-40B4-BE49-F238E27FC236}">
                <a16:creationId xmlns:a16="http://schemas.microsoft.com/office/drawing/2014/main" id="{037E5FA2-A7FD-BE01-CB8F-5D154A25E002}"/>
              </a:ext>
            </a:extLst>
          </p:cNvPr>
          <p:cNvSpPr>
            <a:spLocks noGrp="1"/>
          </p:cNvSpPr>
          <p:nvPr>
            <p:ph type="sldNum" sz="quarter" idx="4"/>
          </p:nvPr>
        </p:nvSpPr>
        <p:spPr/>
        <p:txBody>
          <a:bodyPr/>
          <a:lstStyle/>
          <a:p>
            <a:fld id="{E4D20B4E-D05D-1342-9033-96884FAEEE54}" type="slidenum">
              <a:rPr lang="en-DE" smtClean="0">
                <a:solidFill>
                  <a:schemeClr val="bg1"/>
                </a:solidFill>
              </a:rPr>
              <a:pPr/>
              <a:t>8</a:t>
            </a:fld>
            <a:endParaRPr lang="en-DE" dirty="0">
              <a:solidFill>
                <a:schemeClr val="bg1"/>
              </a:solidFill>
            </a:endParaRPr>
          </a:p>
        </p:txBody>
      </p:sp>
      <p:sp>
        <p:nvSpPr>
          <p:cNvPr id="22"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pic>
        <p:nvPicPr>
          <p:cNvPr id="4" name="Grafik 3"/>
          <p:cNvPicPr>
            <a:picLocks noChangeAspect="1"/>
          </p:cNvPicPr>
          <p:nvPr/>
        </p:nvPicPr>
        <p:blipFill>
          <a:blip r:embed="rId2"/>
          <a:stretch>
            <a:fillRect/>
          </a:stretch>
        </p:blipFill>
        <p:spPr>
          <a:xfrm>
            <a:off x="859854" y="5183389"/>
            <a:ext cx="2608624" cy="1891252"/>
          </a:xfrm>
          <a:prstGeom prst="rect">
            <a:avLst/>
          </a:prstGeom>
        </p:spPr>
      </p:pic>
      <p:pic>
        <p:nvPicPr>
          <p:cNvPr id="6" name="Grafik 5"/>
          <p:cNvPicPr>
            <a:picLocks noChangeAspect="1"/>
          </p:cNvPicPr>
          <p:nvPr/>
        </p:nvPicPr>
        <p:blipFill rotWithShape="1">
          <a:blip r:embed="rId3"/>
          <a:srcRect l="57745" t="18683" b="25337"/>
          <a:stretch/>
        </p:blipFill>
        <p:spPr>
          <a:xfrm>
            <a:off x="4365462" y="5271032"/>
            <a:ext cx="2124529" cy="1666734"/>
          </a:xfrm>
          <a:prstGeom prst="rect">
            <a:avLst/>
          </a:prstGeom>
        </p:spPr>
      </p:pic>
      <p:sp>
        <p:nvSpPr>
          <p:cNvPr id="15" name="Title 1">
            <a:extLst>
              <a:ext uri="{FF2B5EF4-FFF2-40B4-BE49-F238E27FC236}">
                <a16:creationId xmlns:a16="http://schemas.microsoft.com/office/drawing/2014/main" id="{78B03F53-CDDF-F4CE-3006-FAC4C0FD8FF5}"/>
              </a:ext>
            </a:extLst>
          </p:cNvPr>
          <p:cNvSpPr txBox="1">
            <a:spLocks/>
          </p:cNvSpPr>
          <p:nvPr/>
        </p:nvSpPr>
        <p:spPr>
          <a:xfrm>
            <a:off x="877340" y="7090206"/>
            <a:ext cx="3019476" cy="639182"/>
          </a:xfrm>
          <a:prstGeom prst="rect">
            <a:avLst/>
          </a:prstGeom>
          <a:noFill/>
        </p:spPr>
        <p:txBody>
          <a:bodyPr l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de-DE" sz="2000" b="1" dirty="0" smtClean="0">
                <a:solidFill>
                  <a:srgbClr val="8EC549"/>
                </a:solidFill>
                <a:latin typeface="Overlock" panose="02000506030000020004" pitchFamily="2" charset="77"/>
                <a:cs typeface="Amatic SC" pitchFamily="2" charset="-79"/>
              </a:rPr>
              <a:t>Pelargonie</a:t>
            </a:r>
            <a:r>
              <a:rPr lang="de-DE" sz="2800" b="1" dirty="0">
                <a:solidFill>
                  <a:srgbClr val="8EC549"/>
                </a:solidFill>
                <a:latin typeface="Overlock" panose="02000506030000020004" pitchFamily="2" charset="77"/>
                <a:cs typeface="Amatic SC" pitchFamily="2" charset="-79"/>
              </a:rPr>
              <a:t/>
            </a:r>
            <a:br>
              <a:rPr lang="de-DE" sz="2800" b="1" dirty="0">
                <a:solidFill>
                  <a:srgbClr val="8EC549"/>
                </a:solidFill>
                <a:latin typeface="Overlock" panose="02000506030000020004" pitchFamily="2" charset="77"/>
                <a:cs typeface="Amatic SC" pitchFamily="2" charset="-79"/>
              </a:rPr>
            </a:br>
            <a:r>
              <a:rPr lang="de-DE" sz="2800" dirty="0">
                <a:solidFill>
                  <a:srgbClr val="8EC549"/>
                </a:solidFill>
                <a:latin typeface="Overlock" panose="02000506030000020004" pitchFamily="2" charset="77"/>
              </a:rPr>
              <a:t/>
            </a:r>
            <a:br>
              <a:rPr lang="de-DE" sz="2800" dirty="0">
                <a:solidFill>
                  <a:srgbClr val="8EC549"/>
                </a:solidFill>
                <a:latin typeface="Overlock" panose="02000506030000020004" pitchFamily="2" charset="77"/>
              </a:rPr>
            </a:br>
            <a:endParaRPr lang="de-DE" sz="2800" dirty="0">
              <a:solidFill>
                <a:srgbClr val="8EC549"/>
              </a:solidFill>
              <a:latin typeface="Overlock" panose="02000506030000020004" pitchFamily="2" charset="77"/>
            </a:endParaRPr>
          </a:p>
        </p:txBody>
      </p:sp>
      <p:sp>
        <p:nvSpPr>
          <p:cNvPr id="16" name="Title 1">
            <a:extLst>
              <a:ext uri="{FF2B5EF4-FFF2-40B4-BE49-F238E27FC236}">
                <a16:creationId xmlns:a16="http://schemas.microsoft.com/office/drawing/2014/main" id="{78B03F53-CDDF-F4CE-3006-FAC4C0FD8FF5}"/>
              </a:ext>
            </a:extLst>
          </p:cNvPr>
          <p:cNvSpPr txBox="1">
            <a:spLocks/>
          </p:cNvSpPr>
          <p:nvPr/>
        </p:nvSpPr>
        <p:spPr>
          <a:xfrm>
            <a:off x="4411063" y="6931355"/>
            <a:ext cx="2628884" cy="639182"/>
          </a:xfrm>
          <a:prstGeom prst="rect">
            <a:avLst/>
          </a:prstGeom>
          <a:noFill/>
        </p:spPr>
        <p:txBody>
          <a:bodyPr lIns="0" anchor="t">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de-DE" sz="2000" b="1" dirty="0" smtClean="0">
                <a:solidFill>
                  <a:srgbClr val="8EC549"/>
                </a:solidFill>
                <a:latin typeface="Overlock" panose="02000506030000020004" pitchFamily="2" charset="77"/>
                <a:cs typeface="Amatic SC" pitchFamily="2" charset="-79"/>
              </a:rPr>
              <a:t>Geranie zum Vergleich</a:t>
            </a:r>
            <a:r>
              <a:rPr lang="de-DE" sz="2800" b="1" dirty="0">
                <a:solidFill>
                  <a:srgbClr val="8EC549"/>
                </a:solidFill>
                <a:latin typeface="Overlock" panose="02000506030000020004" pitchFamily="2" charset="77"/>
                <a:cs typeface="Amatic SC" pitchFamily="2" charset="-79"/>
              </a:rPr>
              <a:t/>
            </a:r>
            <a:br>
              <a:rPr lang="de-DE" sz="2800" b="1" dirty="0">
                <a:solidFill>
                  <a:srgbClr val="8EC549"/>
                </a:solidFill>
                <a:latin typeface="Overlock" panose="02000506030000020004" pitchFamily="2" charset="77"/>
                <a:cs typeface="Amatic SC" pitchFamily="2" charset="-79"/>
              </a:rPr>
            </a:br>
            <a:r>
              <a:rPr lang="de-DE" sz="2800" dirty="0">
                <a:solidFill>
                  <a:srgbClr val="8EC549"/>
                </a:solidFill>
                <a:latin typeface="Overlock" panose="02000506030000020004" pitchFamily="2" charset="77"/>
              </a:rPr>
              <a:t/>
            </a:r>
            <a:br>
              <a:rPr lang="de-DE" sz="2800" dirty="0">
                <a:solidFill>
                  <a:srgbClr val="8EC549"/>
                </a:solidFill>
                <a:latin typeface="Overlock" panose="02000506030000020004" pitchFamily="2" charset="77"/>
              </a:rPr>
            </a:br>
            <a:endParaRPr lang="de-DE" sz="2800" dirty="0">
              <a:solidFill>
                <a:srgbClr val="8EC549"/>
              </a:solidFill>
              <a:latin typeface="Overlock" panose="02000506030000020004" pitchFamily="2" charset="77"/>
            </a:endParaRPr>
          </a:p>
        </p:txBody>
      </p:sp>
    </p:spTree>
    <p:extLst>
      <p:ext uri="{BB962C8B-B14F-4D97-AF65-F5344CB8AC3E}">
        <p14:creationId xmlns:p14="http://schemas.microsoft.com/office/powerpoint/2010/main" val="499713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C2AFBF10-54B6-D725-5826-3C4AC659B5EC}"/>
              </a:ext>
            </a:extLst>
          </p:cNvPr>
          <p:cNvSpPr/>
          <p:nvPr/>
        </p:nvSpPr>
        <p:spPr>
          <a:xfrm rot="10800000">
            <a:off x="354820" y="8697805"/>
            <a:ext cx="7068805" cy="1806229"/>
          </a:xfrm>
          <a:prstGeom prst="flowChartDocument">
            <a:avLst/>
          </a:prstGeom>
          <a:solidFill>
            <a:srgbClr val="8EC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2" name="Title 1">
            <a:extLst>
              <a:ext uri="{FF2B5EF4-FFF2-40B4-BE49-F238E27FC236}">
                <a16:creationId xmlns:a16="http://schemas.microsoft.com/office/drawing/2014/main" id="{78B03F53-CDDF-F4CE-3006-FAC4C0FD8FF5}"/>
              </a:ext>
            </a:extLst>
          </p:cNvPr>
          <p:cNvSpPr>
            <a:spLocks noGrp="1"/>
          </p:cNvSpPr>
          <p:nvPr>
            <p:ph type="ctrTitle" idx="4294967295"/>
          </p:nvPr>
        </p:nvSpPr>
        <p:spPr>
          <a:xfrm>
            <a:off x="657516" y="923350"/>
            <a:ext cx="5832475" cy="639182"/>
          </a:xfrm>
          <a:prstGeom prst="rect">
            <a:avLst/>
          </a:prstGeom>
          <a:noFill/>
        </p:spPr>
        <p:txBody>
          <a:bodyPr lIns="0" anchor="t">
            <a:noAutofit/>
          </a:bodyPr>
          <a:lstStyle/>
          <a:p>
            <a:pPr algn="l" rtl="0">
              <a:lnSpc>
                <a:spcPct val="100000"/>
              </a:lnSpc>
              <a:spcAft>
                <a:spcPts val="0"/>
              </a:spcAft>
            </a:pPr>
            <a:r>
              <a:rPr lang="en-GB" sz="2800" b="1" dirty="0" smtClean="0">
                <a:solidFill>
                  <a:srgbClr val="D91F53"/>
                </a:solidFill>
                <a:latin typeface="Overlock" panose="02000506030000020004" pitchFamily="2" charset="77"/>
                <a:cs typeface="Amatic SC" pitchFamily="2" charset="-79"/>
              </a:rPr>
              <a:t>Histor</a:t>
            </a:r>
            <a:r>
              <a:rPr lang="en-GB" sz="2800" b="1" dirty="0" smtClean="0">
                <a:solidFill>
                  <a:srgbClr val="D91F53"/>
                </a:solidFill>
                <a:effectLst/>
                <a:latin typeface="Overlock" panose="02000506030000020004" pitchFamily="2" charset="77"/>
                <a:cs typeface="Amatic SC" pitchFamily="2" charset="-79"/>
              </a:rPr>
              <a:t>ischer </a:t>
            </a:r>
            <a:r>
              <a:rPr lang="en-GB" sz="2800" b="1" dirty="0">
                <a:solidFill>
                  <a:srgbClr val="D91F53"/>
                </a:solidFill>
                <a:effectLst/>
                <a:latin typeface="Overlock" panose="02000506030000020004" pitchFamily="2" charset="77"/>
                <a:cs typeface="Amatic SC" pitchFamily="2" charset="-79"/>
              </a:rPr>
              <a:t>Hintergrund</a:t>
            </a:r>
            <a:r>
              <a:rPr lang="en-GB" sz="3300" b="1" dirty="0">
                <a:solidFill>
                  <a:srgbClr val="DB3363"/>
                </a:solidFill>
                <a:effectLst/>
                <a:latin typeface="Overlock" panose="02000506030000020004" pitchFamily="2" charset="77"/>
                <a:cs typeface="Amatic SC" pitchFamily="2" charset="-79"/>
              </a:rPr>
              <a:t/>
            </a:r>
            <a:br>
              <a:rPr lang="en-GB" sz="3300" b="1" dirty="0">
                <a:solidFill>
                  <a:srgbClr val="DB3363"/>
                </a:solidFill>
                <a:effectLst/>
                <a:latin typeface="Overlock" panose="02000506030000020004" pitchFamily="2" charset="77"/>
                <a:cs typeface="Amatic SC" pitchFamily="2" charset="-79"/>
              </a:rPr>
            </a:br>
            <a:r>
              <a:rPr lang="en-GB" sz="3300" dirty="0">
                <a:effectLst/>
                <a:latin typeface="Overlock" panose="02000506030000020004" pitchFamily="2" charset="77"/>
              </a:rPr>
              <a:t/>
            </a:r>
            <a:br>
              <a:rPr lang="en-GB" sz="3300" dirty="0">
                <a:effectLst/>
                <a:latin typeface="Overlock" panose="02000506030000020004" pitchFamily="2" charset="77"/>
              </a:rPr>
            </a:br>
            <a:endParaRPr lang="en-DE" sz="3300" dirty="0">
              <a:latin typeface="Overlock" panose="02000506030000020004" pitchFamily="2" charset="77"/>
            </a:endParaRPr>
          </a:p>
        </p:txBody>
      </p:sp>
      <p:sp>
        <p:nvSpPr>
          <p:cNvPr id="3" name="Subtitle 2">
            <a:extLst>
              <a:ext uri="{FF2B5EF4-FFF2-40B4-BE49-F238E27FC236}">
                <a16:creationId xmlns:a16="http://schemas.microsoft.com/office/drawing/2014/main" id="{F257FE3E-D9E1-B58C-8CCC-7C0BF821CCA7}"/>
              </a:ext>
            </a:extLst>
          </p:cNvPr>
          <p:cNvSpPr>
            <a:spLocks noGrp="1"/>
          </p:cNvSpPr>
          <p:nvPr>
            <p:ph type="subTitle" idx="4294967295"/>
          </p:nvPr>
        </p:nvSpPr>
        <p:spPr>
          <a:xfrm>
            <a:off x="657516" y="1581710"/>
            <a:ext cx="6400483" cy="5163751"/>
          </a:xfrm>
          <a:prstGeom prst="rect">
            <a:avLst/>
          </a:prstGeom>
        </p:spPr>
        <p:txBody>
          <a:bodyPr lIns="0">
            <a:noAutofit/>
          </a:bodyPr>
          <a:lstStyle/>
          <a:p>
            <a:pPr marL="0" indent="0">
              <a:lnSpc>
                <a:spcPct val="150000"/>
              </a:lnSpc>
              <a:buNone/>
            </a:pPr>
            <a:r>
              <a:rPr lang="de-DE" sz="1400" dirty="0" smtClean="0">
                <a:latin typeface="Overlock" panose="02000506030000020004"/>
                <a:ea typeface="Roboto" panose="02000000000000000000" pitchFamily="2" charset="0"/>
                <a:cs typeface="Diwan Kufi" pitchFamily="2" charset="-78"/>
              </a:rPr>
              <a:t>Pelargonien </a:t>
            </a:r>
            <a:r>
              <a:rPr lang="de-DE" sz="1400" dirty="0">
                <a:latin typeface="Overlock" panose="02000506030000020004"/>
                <a:ea typeface="Roboto" panose="02000000000000000000" pitchFamily="2" charset="0"/>
                <a:cs typeface="Diwan Kufi" pitchFamily="2" charset="-78"/>
              </a:rPr>
              <a:t>gelangten im 17. Jahrhundert nach Europa. Zunächst waren sie ein exklusives Gestaltungselement herrschaftlicher Gartenanlagen. Ab dem 19. Jahrhundert fanden sie weitere Verbreitung.  Heute zieren die Gewächse den </a:t>
            </a:r>
            <a:r>
              <a:rPr lang="de-DE" sz="1400" dirty="0" smtClean="0">
                <a:latin typeface="Overlock" panose="02000506030000020004"/>
                <a:ea typeface="Roboto" panose="02000000000000000000" pitchFamily="2" charset="0"/>
                <a:cs typeface="Diwan Kufi" pitchFamily="2" charset="-78"/>
              </a:rPr>
              <a:t>Seligenstädter </a:t>
            </a:r>
            <a:r>
              <a:rPr lang="de-DE" sz="1400" dirty="0">
                <a:latin typeface="Overlock" panose="02000506030000020004"/>
                <a:ea typeface="Roboto" panose="02000000000000000000" pitchFamily="2" charset="0"/>
                <a:cs typeface="Diwan Kufi" pitchFamily="2" charset="-78"/>
              </a:rPr>
              <a:t>Klostergarten. Hier weisen sie auf die enge Verbindung von Nutzen und Zierde hin, denn sie erfüllen nicht nur eine Schaufunktion. Auch in der Küche können sie Verwendung finden.     </a:t>
            </a:r>
          </a:p>
          <a:p>
            <a:pPr marL="0" indent="0">
              <a:lnSpc>
                <a:spcPct val="150000"/>
              </a:lnSpc>
              <a:buNone/>
            </a:pPr>
            <a:r>
              <a:rPr lang="de-DE" sz="1400" dirty="0">
                <a:latin typeface="Overlock" panose="02000506030000020004"/>
                <a:ea typeface="Roboto" panose="02000000000000000000" pitchFamily="2" charset="0"/>
                <a:cs typeface="Diwan Kufi" pitchFamily="2" charset="-78"/>
              </a:rPr>
              <a:t>Überhaupt wird im Konventgarten des Klosters die vielschichtige Bedeutung historischer Gartenanlagen sichtbar. Neben reinen Zierpflanzen findet man </a:t>
            </a:r>
            <a:r>
              <a:rPr lang="de-DE" sz="1400" dirty="0" smtClean="0">
                <a:latin typeface="Overlock" panose="02000506030000020004"/>
                <a:ea typeface="Roboto" panose="02000000000000000000" pitchFamily="2" charset="0"/>
                <a:cs typeface="Diwan Kufi" pitchFamily="2" charset="-78"/>
              </a:rPr>
              <a:t>dort ebenfalls </a:t>
            </a:r>
            <a:r>
              <a:rPr lang="de-DE" sz="1400" dirty="0">
                <a:latin typeface="Overlock" panose="02000506030000020004"/>
                <a:ea typeface="Roboto" panose="02000000000000000000" pitchFamily="2" charset="0"/>
                <a:cs typeface="Diwan Kufi" pitchFamily="2" charset="-78"/>
              </a:rPr>
              <a:t>Obst und Gemüse – das Kloster sollte sich einst selbst versorgen. Die </a:t>
            </a:r>
            <a:r>
              <a:rPr lang="de-DE" sz="1400" dirty="0" smtClean="0">
                <a:latin typeface="Overlock" panose="02000506030000020004"/>
                <a:ea typeface="Roboto" panose="02000000000000000000" pitchFamily="2" charset="0"/>
                <a:cs typeface="Diwan Kufi" pitchFamily="2" charset="-78"/>
              </a:rPr>
              <a:t>Anlage </a:t>
            </a:r>
            <a:r>
              <a:rPr lang="de-DE" sz="1400" dirty="0">
                <a:latin typeface="Overlock" panose="02000506030000020004"/>
                <a:ea typeface="Roboto" panose="02000000000000000000" pitchFamily="2" charset="0"/>
                <a:cs typeface="Diwan Kufi" pitchFamily="2" charset="-78"/>
              </a:rPr>
              <a:t>hat darum teils den Charakter eines Küchengartens. Im rekonstruierten Apothekergarten, der sich in unmittelbarer Nähe zur Klosterapotheke befindet, werden Heilpflanzen kultiviert. Dies verweist auf die einstige medizinische </a:t>
            </a:r>
            <a:r>
              <a:rPr lang="de-DE" sz="1400" dirty="0" smtClean="0">
                <a:latin typeface="Overlock" panose="02000506030000020004"/>
                <a:ea typeface="Roboto" panose="02000000000000000000" pitchFamily="2" charset="0"/>
                <a:cs typeface="Diwan Kufi" pitchFamily="2" charset="-78"/>
              </a:rPr>
              <a:t>Bedeutung </a:t>
            </a:r>
            <a:r>
              <a:rPr lang="de-DE" sz="1400" dirty="0">
                <a:latin typeface="Overlock" panose="02000506030000020004"/>
                <a:ea typeface="Roboto" panose="02000000000000000000" pitchFamily="2" charset="0"/>
                <a:cs typeface="Diwan Kufi" pitchFamily="2" charset="-78"/>
              </a:rPr>
              <a:t>der Abtei. Nicht nur die Mönche, auch die Bevölkerung des Umlands wurde im Krankheitsfall durch das Kloster versorgt.  Heute werden die </a:t>
            </a:r>
            <a:r>
              <a:rPr lang="de-DE" sz="1400" dirty="0" smtClean="0">
                <a:latin typeface="Overlock" panose="02000506030000020004"/>
                <a:ea typeface="Roboto" panose="02000000000000000000" pitchFamily="2" charset="0"/>
                <a:cs typeface="Diwan Kufi" pitchFamily="2" charset="-78"/>
              </a:rPr>
              <a:t>historischen </a:t>
            </a:r>
            <a:r>
              <a:rPr lang="de-DE" sz="1400" dirty="0">
                <a:latin typeface="Overlock" panose="02000506030000020004"/>
                <a:ea typeface="Roboto" panose="02000000000000000000" pitchFamily="2" charset="0"/>
                <a:cs typeface="Diwan Kufi" pitchFamily="2" charset="-78"/>
              </a:rPr>
              <a:t>Verwendungsweisen der Heilpflanzen in den Beeten kenntlich gemacht. Die Kräuter sind nach Symptomen geordnet angepflanzt. </a:t>
            </a:r>
          </a:p>
          <a:p>
            <a:pPr marL="0" indent="0">
              <a:lnSpc>
                <a:spcPct val="150000"/>
              </a:lnSpc>
              <a:buNone/>
            </a:pPr>
            <a:endParaRPr lang="de-DE" sz="1400" dirty="0">
              <a:effectLst/>
              <a:latin typeface="Overlock" panose="02000506030000020004"/>
              <a:ea typeface="Roboto" panose="02000000000000000000" pitchFamily="2" charset="0"/>
              <a:cs typeface="Diwan Kufi" pitchFamily="2" charset="-78"/>
            </a:endParaRPr>
          </a:p>
        </p:txBody>
      </p:sp>
      <p:sp>
        <p:nvSpPr>
          <p:cNvPr id="9" name="Footer Placeholder 8">
            <a:extLst>
              <a:ext uri="{FF2B5EF4-FFF2-40B4-BE49-F238E27FC236}">
                <a16:creationId xmlns:a16="http://schemas.microsoft.com/office/drawing/2014/main" id="{A0672EE2-8521-AC76-1C39-F9459BEDD88E}"/>
              </a:ext>
            </a:extLst>
          </p:cNvPr>
          <p:cNvSpPr>
            <a:spLocks noGrp="1"/>
          </p:cNvSpPr>
          <p:nvPr>
            <p:ph type="ftr" sz="quarter" idx="3"/>
          </p:nvPr>
        </p:nvSpPr>
        <p:spPr>
          <a:xfrm>
            <a:off x="519727" y="9909729"/>
            <a:ext cx="1846243" cy="569240"/>
          </a:xfrm>
        </p:spPr>
        <p:txBody>
          <a:bodyPr/>
          <a:lstStyle/>
          <a:p>
            <a:r>
              <a:rPr lang="en-GB" dirty="0">
                <a:solidFill>
                  <a:schemeClr val="bg1"/>
                </a:solidFill>
              </a:rPr>
              <a:t>Lernort Gartendenkmal</a:t>
            </a:r>
            <a:endParaRPr lang="en-DE" dirty="0">
              <a:solidFill>
                <a:schemeClr val="bg1"/>
              </a:solidFill>
            </a:endParaRPr>
          </a:p>
        </p:txBody>
      </p:sp>
      <p:sp>
        <p:nvSpPr>
          <p:cNvPr id="12" name="Slide Number Placeholder 11">
            <a:extLst>
              <a:ext uri="{FF2B5EF4-FFF2-40B4-BE49-F238E27FC236}">
                <a16:creationId xmlns:a16="http://schemas.microsoft.com/office/drawing/2014/main" id="{037E5FA2-A7FD-BE01-CB8F-5D154A25E002}"/>
              </a:ext>
            </a:extLst>
          </p:cNvPr>
          <p:cNvSpPr>
            <a:spLocks noGrp="1"/>
          </p:cNvSpPr>
          <p:nvPr>
            <p:ph type="sldNum" sz="quarter" idx="4"/>
          </p:nvPr>
        </p:nvSpPr>
        <p:spPr/>
        <p:txBody>
          <a:bodyPr/>
          <a:lstStyle/>
          <a:p>
            <a:fld id="{E4D20B4E-D05D-1342-9033-96884FAEEE54}" type="slidenum">
              <a:rPr lang="en-DE" smtClean="0">
                <a:solidFill>
                  <a:schemeClr val="bg1"/>
                </a:solidFill>
              </a:rPr>
              <a:pPr/>
              <a:t>9</a:t>
            </a:fld>
            <a:endParaRPr lang="en-DE" dirty="0">
              <a:solidFill>
                <a:schemeClr val="bg1"/>
              </a:solidFill>
            </a:endParaRPr>
          </a:p>
        </p:txBody>
      </p:sp>
      <p:sp>
        <p:nvSpPr>
          <p:cNvPr id="22" name="Rectangle 8">
            <a:extLst>
              <a:ext uri="{FF2B5EF4-FFF2-40B4-BE49-F238E27FC236}">
                <a16:creationId xmlns:a16="http://schemas.microsoft.com/office/drawing/2014/main" id="{C2AFBF10-54B6-D725-5826-3C4AC659B5EC}"/>
              </a:ext>
            </a:extLst>
          </p:cNvPr>
          <p:cNvSpPr/>
          <p:nvPr/>
        </p:nvSpPr>
        <p:spPr>
          <a:xfrm>
            <a:off x="503238" y="862072"/>
            <a:ext cx="6553199" cy="8983603"/>
          </a:xfrm>
          <a:prstGeom prst="rect">
            <a:avLst/>
          </a:prstGeom>
          <a:noFill/>
          <a:ln w="28575">
            <a:solidFill>
              <a:srgbClr val="8EC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rgbClr val="367499"/>
              </a:solidFill>
            </a:endParaRPr>
          </a:p>
        </p:txBody>
      </p:sp>
      <p:sp>
        <p:nvSpPr>
          <p:cNvPr id="13" name="Title 1">
            <a:extLst>
              <a:ext uri="{FF2B5EF4-FFF2-40B4-BE49-F238E27FC236}">
                <a16:creationId xmlns:a16="http://schemas.microsoft.com/office/drawing/2014/main" id="{B752D46E-19B7-74C7-465C-F88FB99A0C52}"/>
              </a:ext>
            </a:extLst>
          </p:cNvPr>
          <p:cNvSpPr txBox="1">
            <a:spLocks/>
          </p:cNvSpPr>
          <p:nvPr/>
        </p:nvSpPr>
        <p:spPr>
          <a:xfrm>
            <a:off x="1149854" y="6373368"/>
            <a:ext cx="5753057" cy="2486273"/>
          </a:xfrm>
          <a:prstGeom prst="rect">
            <a:avLst/>
          </a:prstGeom>
          <a:solidFill>
            <a:srgbClr val="8EC549"/>
          </a:solidFill>
          <a:ln>
            <a:solidFill>
              <a:schemeClr val="bg1"/>
            </a:solidFill>
          </a:ln>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endParaRPr lang="de-DE" sz="2400" dirty="0">
              <a:solidFill>
                <a:srgbClr val="8EC549"/>
              </a:solidFill>
              <a:latin typeface="Overlock" panose="02000506030000020004" pitchFamily="2" charset="77"/>
              <a:ea typeface="+mn-ea"/>
              <a:cs typeface="Amatic SC" pitchFamily="2" charset="-79"/>
            </a:endParaRPr>
          </a:p>
          <a:p>
            <a:pPr algn="l">
              <a:lnSpc>
                <a:spcPct val="100000"/>
              </a:lnSpc>
            </a:pPr>
            <a:r>
              <a:rPr lang="de-DE" sz="1800" dirty="0" smtClean="0">
                <a:solidFill>
                  <a:schemeClr val="bg1"/>
                </a:solidFill>
                <a:latin typeface="Overlock" panose="02000506030000020004" pitchFamily="2" charset="77"/>
                <a:ea typeface="+mn-ea"/>
                <a:cs typeface="Amatic SC" pitchFamily="2" charset="-79"/>
              </a:rPr>
              <a:t>Allerdings </a:t>
            </a:r>
            <a:r>
              <a:rPr lang="de-DE" sz="1800" dirty="0" smtClean="0">
                <a:solidFill>
                  <a:schemeClr val="bg1"/>
                </a:solidFill>
                <a:latin typeface="Overlock" panose="02000506030000020004" pitchFamily="2" charset="77"/>
                <a:ea typeface="+mn-ea"/>
                <a:cs typeface="Amatic SC" pitchFamily="2" charset="-79"/>
              </a:rPr>
              <a:t>ist es wichtig, </a:t>
            </a:r>
            <a:r>
              <a:rPr lang="de-DE" sz="1800" dirty="0">
                <a:solidFill>
                  <a:schemeClr val="bg1"/>
                </a:solidFill>
                <a:latin typeface="Overlock" panose="02000506030000020004" pitchFamily="2" charset="77"/>
                <a:ea typeface="+mn-ea"/>
                <a:cs typeface="Amatic SC" pitchFamily="2" charset="-79"/>
              </a:rPr>
              <a:t>darauf hinzuweisen, dass diese Zuordnung nicht unbedingt dem modernen Stand der Medizin entspricht. Vielmehr sollen historische Formen der Nutzung verdeutlicht werden. Grundsätzlich gilt: Die </a:t>
            </a:r>
            <a:r>
              <a:rPr lang="de-DE" sz="1800" dirty="0" smtClean="0">
                <a:solidFill>
                  <a:schemeClr val="bg1"/>
                </a:solidFill>
                <a:latin typeface="Overlock" panose="02000506030000020004" pitchFamily="2" charset="77"/>
                <a:ea typeface="+mn-ea"/>
                <a:cs typeface="Amatic SC" pitchFamily="2" charset="-79"/>
              </a:rPr>
              <a:t>Gartenanlage </a:t>
            </a:r>
            <a:r>
              <a:rPr lang="de-DE" sz="1800" dirty="0">
                <a:solidFill>
                  <a:schemeClr val="bg1"/>
                </a:solidFill>
                <a:latin typeface="Overlock" panose="02000506030000020004" pitchFamily="2" charset="77"/>
                <a:ea typeface="+mn-ea"/>
                <a:cs typeface="Amatic SC" pitchFamily="2" charset="-79"/>
              </a:rPr>
              <a:t>ist in weiten Teilen rekonstruiert. Es kann daher nicht unbedingt </a:t>
            </a:r>
            <a:r>
              <a:rPr lang="de-DE" sz="1800" dirty="0" smtClean="0">
                <a:solidFill>
                  <a:schemeClr val="bg1"/>
                </a:solidFill>
                <a:latin typeface="Overlock" panose="02000506030000020004" pitchFamily="2" charset="77"/>
                <a:ea typeface="+mn-ea"/>
                <a:cs typeface="Amatic SC" pitchFamily="2" charset="-79"/>
              </a:rPr>
              <a:t>angenommen</a:t>
            </a:r>
            <a:r>
              <a:rPr lang="de-DE" sz="1800" dirty="0" smtClean="0">
                <a:solidFill>
                  <a:schemeClr val="bg1"/>
                </a:solidFill>
                <a:latin typeface="Overlock" panose="02000506030000020004" pitchFamily="2" charset="77"/>
                <a:ea typeface="+mn-ea"/>
                <a:cs typeface="Amatic SC" pitchFamily="2" charset="-79"/>
              </a:rPr>
              <a:t> </a:t>
            </a:r>
            <a:r>
              <a:rPr lang="de-DE" sz="1800" dirty="0">
                <a:solidFill>
                  <a:schemeClr val="bg1"/>
                </a:solidFill>
                <a:latin typeface="Overlock" panose="02000506030000020004" pitchFamily="2" charset="77"/>
                <a:ea typeface="+mn-ea"/>
                <a:cs typeface="Amatic SC" pitchFamily="2" charset="-79"/>
              </a:rPr>
              <a:t>werden, dass sie in der Vergangenheit genauso aussah wie heute</a:t>
            </a:r>
            <a:r>
              <a:rPr lang="de-DE" sz="1800" dirty="0" smtClean="0">
                <a:solidFill>
                  <a:schemeClr val="bg1"/>
                </a:solidFill>
                <a:latin typeface="Overlock" panose="02000506030000020004" pitchFamily="2" charset="77"/>
                <a:ea typeface="+mn-ea"/>
                <a:cs typeface="Amatic SC" pitchFamily="2" charset="-79"/>
              </a:rPr>
              <a:t>.</a:t>
            </a:r>
            <a:endParaRPr lang="de-DE" sz="1800" dirty="0">
              <a:solidFill>
                <a:schemeClr val="bg1"/>
              </a:solidFill>
              <a:latin typeface="Overlock" panose="02000506030000020004" pitchFamily="2" charset="77"/>
              <a:ea typeface="+mn-ea"/>
              <a:cs typeface="Amatic SC" pitchFamily="2" charset="-79"/>
            </a:endParaRPr>
          </a:p>
        </p:txBody>
      </p:sp>
    </p:spTree>
    <p:extLst>
      <p:ext uri="{BB962C8B-B14F-4D97-AF65-F5344CB8AC3E}">
        <p14:creationId xmlns:p14="http://schemas.microsoft.com/office/powerpoint/2010/main" val="22901300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919</Words>
  <Application>Microsoft Office PowerPoint</Application>
  <PresentationFormat>Benutzerdefiniert</PresentationFormat>
  <Paragraphs>131</Paragraphs>
  <Slides>10</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10</vt:i4>
      </vt:variant>
    </vt:vector>
  </HeadingPairs>
  <TitlesOfParts>
    <vt:vector size="18" baseType="lpstr">
      <vt:lpstr>Amatic SC</vt:lpstr>
      <vt:lpstr>Arial</vt:lpstr>
      <vt:lpstr>Calibri</vt:lpstr>
      <vt:lpstr>Diwan Kufi</vt:lpstr>
      <vt:lpstr>Overlock</vt:lpstr>
      <vt:lpstr>Roboto</vt:lpstr>
      <vt:lpstr>Roboto Medium</vt:lpstr>
      <vt:lpstr>Office Theme</vt:lpstr>
      <vt:lpstr>Zier- und Nutzpflanzen  Kurzfassung: Konventgarten     </vt:lpstr>
      <vt:lpstr>PowerPoint-Präsentation</vt:lpstr>
      <vt:lpstr>PowerPoint-Präsentation</vt:lpstr>
      <vt:lpstr>PowerPoint-Präsentation</vt:lpstr>
      <vt:lpstr>PowerPoint-Präsentation</vt:lpstr>
      <vt:lpstr>PowerPoint-Präsentation</vt:lpstr>
      <vt:lpstr>PowerPoint-Präsentation</vt:lpstr>
      <vt:lpstr>Biologischer Hintergrund  </vt:lpstr>
      <vt:lpstr>Historischer Hintergrund  </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Infoblatt</dc:title>
  <dc:subject/>
  <dc:creator>Sara Abtahi</dc:creator>
  <cp:keywords/>
  <dc:description/>
  <cp:lastModifiedBy>Daniel Emge</cp:lastModifiedBy>
  <cp:revision>146</cp:revision>
  <cp:lastPrinted>2024-10-30T09:53:59Z</cp:lastPrinted>
  <dcterms:created xsi:type="dcterms:W3CDTF">2023-11-15T19:04:16Z</dcterms:created>
  <dcterms:modified xsi:type="dcterms:W3CDTF">2024-10-31T09:58:11Z</dcterms:modified>
  <cp:category/>
</cp:coreProperties>
</file>