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5"/>
  </p:notesMasterIdLst>
  <p:handoutMasterIdLst>
    <p:handoutMasterId r:id="rId16"/>
  </p:handoutMasterIdLst>
  <p:sldIdLst>
    <p:sldId id="272" r:id="rId2"/>
    <p:sldId id="279" r:id="rId3"/>
    <p:sldId id="273" r:id="rId4"/>
    <p:sldId id="274" r:id="rId5"/>
    <p:sldId id="275" r:id="rId6"/>
    <p:sldId id="276" r:id="rId7"/>
    <p:sldId id="277" r:id="rId8"/>
    <p:sldId id="278" r:id="rId9"/>
    <p:sldId id="280" r:id="rId10"/>
    <p:sldId id="281" r:id="rId11"/>
    <p:sldId id="282" r:id="rId12"/>
    <p:sldId id="283" r:id="rId13"/>
    <p:sldId id="284" r:id="rId14"/>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33" userDrawn="1">
          <p15:clr>
            <a:srgbClr val="A4A3A4"/>
          </p15:clr>
        </p15:guide>
        <p15:guide id="2" pos="317" userDrawn="1">
          <p15:clr>
            <a:srgbClr val="A4A3A4"/>
          </p15:clr>
        </p15:guide>
        <p15:guide id="3" pos="4445" userDrawn="1">
          <p15:clr>
            <a:srgbClr val="A4A3A4"/>
          </p15:clr>
        </p15:guide>
        <p15:guide id="4" orient="horz" pos="487" userDrawn="1">
          <p15:clr>
            <a:srgbClr val="A4A3A4"/>
          </p15:clr>
        </p15:guide>
        <p15:guide id="5" orient="horz" pos="6202" userDrawn="1">
          <p15:clr>
            <a:srgbClr val="A4A3A4"/>
          </p15:clr>
        </p15:guide>
        <p15:guide id="6" pos="23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an Robles" initials="iR" lastIdx="1" clrIdx="0">
    <p:extLst>
      <p:ext uri="{19B8F6BF-5375-455C-9EA6-DF929625EA0E}">
        <p15:presenceInfo xmlns:p15="http://schemas.microsoft.com/office/powerpoint/2012/main" userId="0ed2b21f27ea23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67499"/>
    <a:srgbClr val="D92353"/>
    <a:srgbClr val="8EC549"/>
    <a:srgbClr val="B9D137"/>
    <a:srgbClr val="02AB9F"/>
    <a:srgbClr val="F2F3F3"/>
    <a:srgbClr val="ED2F62"/>
    <a:srgbClr val="2A6584"/>
    <a:srgbClr val="D91F53"/>
    <a:srgbClr val="01AB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09"/>
    <p:restoredTop sz="96860"/>
  </p:normalViewPr>
  <p:slideViewPr>
    <p:cSldViewPr snapToGrid="0">
      <p:cViewPr varScale="1">
        <p:scale>
          <a:sx n="105" d="100"/>
          <a:sy n="105" d="100"/>
        </p:scale>
        <p:origin x="4044" y="138"/>
      </p:cViewPr>
      <p:guideLst>
        <p:guide orient="horz" pos="533"/>
        <p:guide pos="317"/>
        <p:guide pos="4445"/>
        <p:guide orient="horz" pos="487"/>
        <p:guide orient="horz" pos="6202"/>
        <p:guide pos="2381"/>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B8F166-42BB-7573-443F-E3BEC393D1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a:extLst>
              <a:ext uri="{FF2B5EF4-FFF2-40B4-BE49-F238E27FC236}">
                <a16:creationId xmlns:a16="http://schemas.microsoft.com/office/drawing/2014/main" id="{ABAD3E14-7180-8253-282B-70B47861AC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29A6E0-F225-8744-980F-8059D4F30A81}" type="datetimeFigureOut">
              <a:rPr lang="en-DE" smtClean="0"/>
              <a:t>10/29/2024</a:t>
            </a:fld>
            <a:endParaRPr lang="en-DE"/>
          </a:p>
        </p:txBody>
      </p:sp>
      <p:sp>
        <p:nvSpPr>
          <p:cNvPr id="4" name="Footer Placeholder 3">
            <a:extLst>
              <a:ext uri="{FF2B5EF4-FFF2-40B4-BE49-F238E27FC236}">
                <a16:creationId xmlns:a16="http://schemas.microsoft.com/office/drawing/2014/main" id="{D618D0BF-E04B-A471-B631-0AA83684FB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5" name="Slide Number Placeholder 4">
            <a:extLst>
              <a:ext uri="{FF2B5EF4-FFF2-40B4-BE49-F238E27FC236}">
                <a16:creationId xmlns:a16="http://schemas.microsoft.com/office/drawing/2014/main" id="{A66E3CCE-7434-E365-A06B-A6BD0CA38E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FF781C-54E7-F740-B5AD-50E15DE27B85}" type="slidenum">
              <a:rPr lang="en-DE" smtClean="0"/>
              <a:t>‹Nr.›</a:t>
            </a:fld>
            <a:endParaRPr lang="en-DE"/>
          </a:p>
        </p:txBody>
      </p:sp>
    </p:spTree>
    <p:extLst>
      <p:ext uri="{BB962C8B-B14F-4D97-AF65-F5344CB8AC3E}">
        <p14:creationId xmlns:p14="http://schemas.microsoft.com/office/powerpoint/2010/main" val="328783528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7AD8FC-3C41-B24F-80B6-849222E8D8E4}" type="datetimeFigureOut">
              <a:rPr lang="en-DE" smtClean="0"/>
              <a:t>10/29/2024</a:t>
            </a:fld>
            <a:endParaRPr lang="en-D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641D5-EF80-3B42-A6D8-3FFA70A51717}" type="slidenum">
              <a:rPr lang="en-DE" smtClean="0"/>
              <a:t>‹Nr.›</a:t>
            </a:fld>
            <a:endParaRPr lang="en-DE"/>
          </a:p>
        </p:txBody>
      </p:sp>
    </p:spTree>
    <p:extLst>
      <p:ext uri="{BB962C8B-B14F-4D97-AF65-F5344CB8AC3E}">
        <p14:creationId xmlns:p14="http://schemas.microsoft.com/office/powerpoint/2010/main" val="82946380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06815C-04CC-726A-012D-A3E290C5D164}"/>
              </a:ext>
            </a:extLst>
          </p:cNvPr>
          <p:cNvSpPr>
            <a:spLocks noGrp="1"/>
          </p:cNvSpPr>
          <p:nvPr>
            <p:ph type="sldNum" sz="quarter" idx="4"/>
          </p:nvPr>
        </p:nvSpPr>
        <p:spPr>
          <a:xfrm>
            <a:off x="5339020" y="9909729"/>
            <a:ext cx="1700927" cy="569240"/>
          </a:xfrm>
          <a:prstGeom prst="rect">
            <a:avLst/>
          </a:prstGeom>
        </p:spPr>
        <p:txBody>
          <a:bodyPr vert="horz" lIns="91440" tIns="46800" rIns="0" bIns="45720" rtlCol="0" anchor="ctr"/>
          <a:lstStyle>
            <a:lvl1pPr algn="r">
              <a:defRPr sz="1400" b="1">
                <a:solidFill>
                  <a:srgbClr val="D91F53"/>
                </a:solidFill>
              </a:defRPr>
            </a:lvl1pPr>
          </a:lstStyle>
          <a:p>
            <a:fld id="{E4D20B4E-D05D-1342-9033-96884FAEEE54}" type="slidenum">
              <a:rPr lang="en-DE" smtClean="0"/>
              <a:pPr/>
              <a:t>‹Nr.›</a:t>
            </a:fld>
            <a:endParaRPr lang="en-DE" dirty="0"/>
          </a:p>
        </p:txBody>
      </p:sp>
      <p:sp>
        <p:nvSpPr>
          <p:cNvPr id="4" name="Footer Placeholder 4">
            <a:extLst>
              <a:ext uri="{FF2B5EF4-FFF2-40B4-BE49-F238E27FC236}">
                <a16:creationId xmlns:a16="http://schemas.microsoft.com/office/drawing/2014/main" id="{E3F5685E-168B-6E95-1F37-FB3376F6E298}"/>
              </a:ext>
            </a:extLst>
          </p:cNvPr>
          <p:cNvSpPr>
            <a:spLocks noGrp="1"/>
          </p:cNvSpPr>
          <p:nvPr>
            <p:ph type="ftr" sz="quarter" idx="3"/>
          </p:nvPr>
        </p:nvSpPr>
        <p:spPr>
          <a:xfrm>
            <a:off x="519728" y="9909729"/>
            <a:ext cx="1544742" cy="569240"/>
          </a:xfrm>
          <a:prstGeom prst="rect">
            <a:avLst/>
          </a:prstGeom>
        </p:spPr>
        <p:txBody>
          <a:bodyPr vert="horz" lIns="0" tIns="45720" rIns="91440" bIns="45720" rtlCol="0" anchor="ctr"/>
          <a:lstStyle>
            <a:lvl1pPr algn="l">
              <a:defRPr sz="1400">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2202732026"/>
      </p:ext>
    </p:extLst>
  </p:cSld>
  <p:clrMapOvr>
    <a:masterClrMapping/>
  </p:clrMapOvr>
  <p:extLst>
    <p:ext uri="{DCECCB84-F9BA-43D5-87BE-67443E8EF086}">
      <p15:sldGuideLst xmlns:p15="http://schemas.microsoft.com/office/powerpoint/2012/main">
        <p15:guide id="1" orient="horz" pos="3368" userDrawn="1">
          <p15:clr>
            <a:srgbClr val="FBAE40"/>
          </p15:clr>
        </p15:guide>
        <p15:guide id="2" pos="2381"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13FFCC55-3B11-A4D2-8A78-EF4A88649AD7}"/>
              </a:ext>
            </a:extLst>
          </p:cNvPr>
          <p:cNvSpPr>
            <a:spLocks noGrp="1"/>
          </p:cNvSpPr>
          <p:nvPr>
            <p:ph type="sldNum" sz="quarter" idx="4"/>
          </p:nvPr>
        </p:nvSpPr>
        <p:spPr>
          <a:xfrm>
            <a:off x="5339020" y="9909729"/>
            <a:ext cx="1700927" cy="569240"/>
          </a:xfrm>
          <a:prstGeom prst="rect">
            <a:avLst/>
          </a:prstGeom>
        </p:spPr>
        <p:txBody>
          <a:bodyPr vert="horz" lIns="91440" tIns="46800" rIns="0" bIns="45720" rtlCol="0" anchor="ctr"/>
          <a:lstStyle>
            <a:lvl1pPr algn="r">
              <a:defRPr sz="1400" b="1">
                <a:solidFill>
                  <a:srgbClr val="D91F53"/>
                </a:solidFill>
              </a:defRPr>
            </a:lvl1pPr>
          </a:lstStyle>
          <a:p>
            <a:fld id="{E4D20B4E-D05D-1342-9033-96884FAEEE54}" type="slidenum">
              <a:rPr lang="en-DE" smtClean="0"/>
              <a:pPr/>
              <a:t>‹Nr.›</a:t>
            </a:fld>
            <a:endParaRPr lang="en-DE" dirty="0"/>
          </a:p>
        </p:txBody>
      </p:sp>
      <p:sp>
        <p:nvSpPr>
          <p:cNvPr id="3" name="Footer Placeholder 4">
            <a:extLst>
              <a:ext uri="{FF2B5EF4-FFF2-40B4-BE49-F238E27FC236}">
                <a16:creationId xmlns:a16="http://schemas.microsoft.com/office/drawing/2014/main" id="{F4F7B1DA-8049-EB45-FC68-9D826E0B1614}"/>
              </a:ext>
            </a:extLst>
          </p:cNvPr>
          <p:cNvSpPr>
            <a:spLocks noGrp="1"/>
          </p:cNvSpPr>
          <p:nvPr>
            <p:ph type="ftr" sz="quarter" idx="3"/>
          </p:nvPr>
        </p:nvSpPr>
        <p:spPr>
          <a:xfrm>
            <a:off x="519728" y="9909729"/>
            <a:ext cx="1544742" cy="569240"/>
          </a:xfrm>
          <a:prstGeom prst="rect">
            <a:avLst/>
          </a:prstGeom>
        </p:spPr>
        <p:txBody>
          <a:bodyPr vert="horz" lIns="0" tIns="45720" rIns="91440" bIns="45720" rtlCol="0" anchor="ctr"/>
          <a:lstStyle>
            <a:lvl1pPr algn="l">
              <a:defRPr sz="1400">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3587982654"/>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7" userDrawn="1">
          <p15:clr>
            <a:srgbClr val="F26B43"/>
          </p15:clr>
        </p15:guide>
        <p15:guide id="2" pos="238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555012" y="4530373"/>
            <a:ext cx="2410180" cy="523220"/>
          </a:xfrm>
          <a:prstGeom prst="rect">
            <a:avLst/>
          </a:prstGeom>
          <a:noFill/>
        </p:spPr>
        <p:txBody>
          <a:bodyPr wrap="square" rtlCol="0">
            <a:spAutoFit/>
          </a:bodyPr>
          <a:lstStyle/>
          <a:p>
            <a:r>
              <a:rPr lang="de-DE" sz="2800" b="1" dirty="0" smtClean="0">
                <a:solidFill>
                  <a:schemeClr val="bg1"/>
                </a:solidFill>
                <a:latin typeface="Overlock" panose="02000506030000020004"/>
              </a:rPr>
              <a:t>Smartphone</a:t>
            </a:r>
            <a:endParaRPr lang="de-DE" sz="2800" b="1" dirty="0">
              <a:solidFill>
                <a:schemeClr val="bg1"/>
              </a:solidFill>
              <a:latin typeface="Overlock" panose="02000506030000020004"/>
            </a:endParaRPr>
          </a:p>
        </p:txBody>
      </p:sp>
      <p:sp>
        <p:nvSpPr>
          <p:cNvPr id="5" name="Title 1">
            <a:extLst>
              <a:ext uri="{FF2B5EF4-FFF2-40B4-BE49-F238E27FC236}">
                <a16:creationId xmlns:a16="http://schemas.microsoft.com/office/drawing/2014/main" id="{B752D46E-19B7-74C7-465C-F88FB99A0C52}"/>
              </a:ext>
            </a:extLst>
          </p:cNvPr>
          <p:cNvSpPr txBox="1">
            <a:spLocks/>
          </p:cNvSpPr>
          <p:nvPr/>
        </p:nvSpPr>
        <p:spPr>
          <a:xfrm>
            <a:off x="483501" y="260523"/>
            <a:ext cx="6553202" cy="9400031"/>
          </a:xfrm>
          <a:prstGeom prst="rect">
            <a:avLst/>
          </a:prstGeom>
          <a:solidFill>
            <a:schemeClr val="accent6"/>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4400" b="1" dirty="0" smtClean="0">
              <a:solidFill>
                <a:schemeClr val="bg1"/>
              </a:solidFill>
              <a:latin typeface="Overlock" panose="02000506030000020004" pitchFamily="2" charset="77"/>
              <a:cs typeface="Amatic SC" pitchFamily="2" charset="-79"/>
            </a:endParaRPr>
          </a:p>
          <a:p>
            <a:pPr>
              <a:lnSpc>
                <a:spcPct val="100000"/>
              </a:lnSpc>
            </a:pPr>
            <a:endParaRPr lang="de-DE" sz="4400" b="1" dirty="0" smtClean="0">
              <a:solidFill>
                <a:schemeClr val="bg1"/>
              </a:solidFill>
              <a:latin typeface="Overlock" panose="02000506030000020004" pitchFamily="2" charset="77"/>
              <a:cs typeface="Amatic SC" pitchFamily="2" charset="-79"/>
            </a:endParaRPr>
          </a:p>
          <a:p>
            <a:pPr>
              <a:lnSpc>
                <a:spcPct val="100000"/>
              </a:lnSpc>
            </a:pPr>
            <a:r>
              <a:rPr lang="de-DE" sz="4400" b="1" dirty="0" smtClean="0">
                <a:solidFill>
                  <a:schemeClr val="bg1"/>
                </a:solidFill>
                <a:latin typeface="Overlock" panose="02000506030000020004" pitchFamily="2" charset="77"/>
                <a:cs typeface="Amatic SC" pitchFamily="2" charset="-79"/>
              </a:rPr>
              <a:t>Benötigte Anschauungsmaterialien</a:t>
            </a:r>
          </a:p>
          <a:p>
            <a:pPr>
              <a:lnSpc>
                <a:spcPct val="100000"/>
              </a:lnSpc>
            </a:pPr>
            <a:endParaRPr lang="de-DE" sz="4400" b="1" dirty="0" smtClean="0">
              <a:solidFill>
                <a:schemeClr val="bg1"/>
              </a:solidFill>
              <a:latin typeface="Overlock" panose="02000506030000020004" pitchFamily="2" charset="77"/>
              <a:cs typeface="Amatic SC" pitchFamily="2" charset="-79"/>
            </a:endParaRPr>
          </a:p>
          <a:p>
            <a:pPr algn="l">
              <a:lnSpc>
                <a:spcPct val="100000"/>
              </a:lnSpc>
            </a:pPr>
            <a:r>
              <a:rPr lang="de-DE" sz="2400" b="1" dirty="0" smtClean="0">
                <a:solidFill>
                  <a:schemeClr val="bg1"/>
                </a:solidFill>
                <a:latin typeface="Overlock" panose="02000506030000020004" pitchFamily="2" charset="77"/>
                <a:cs typeface="Amatic SC" pitchFamily="2" charset="-79"/>
              </a:rPr>
              <a:t>-</a:t>
            </a:r>
            <a:r>
              <a:rPr lang="de-DE" sz="2400" b="1" dirty="0" smtClean="0">
                <a:solidFill>
                  <a:schemeClr val="bg1"/>
                </a:solidFill>
                <a:latin typeface="Overlock" panose="02000506030000020004" pitchFamily="2" charset="77"/>
                <a:cs typeface="Amatic SC" pitchFamily="2" charset="-79"/>
              </a:rPr>
              <a:t>3</a:t>
            </a:r>
            <a:r>
              <a:rPr lang="de-DE" sz="2400" b="1" dirty="0" smtClean="0">
                <a:solidFill>
                  <a:schemeClr val="bg1"/>
                </a:solidFill>
                <a:latin typeface="Overlock" panose="02000506030000020004" pitchFamily="2" charset="77"/>
                <a:cs typeface="Amatic SC" pitchFamily="2" charset="-79"/>
              </a:rPr>
              <a:t> beschriftete </a:t>
            </a:r>
            <a:r>
              <a:rPr lang="de-DE" sz="2400" b="1" dirty="0" smtClean="0">
                <a:solidFill>
                  <a:srgbClr val="367499"/>
                </a:solidFill>
                <a:latin typeface="Overlock" panose="02000506030000020004" pitchFamily="2" charset="77"/>
                <a:cs typeface="Amatic SC" pitchFamily="2" charset="-79"/>
              </a:rPr>
              <a:t>Stoffbeutel</a:t>
            </a:r>
            <a:r>
              <a:rPr lang="de-DE" sz="2400" b="1" dirty="0" smtClean="0">
                <a:solidFill>
                  <a:schemeClr val="bg1"/>
                </a:solidFill>
                <a:latin typeface="Overlock" panose="02000506030000020004" pitchFamily="2" charset="77"/>
                <a:cs typeface="Amatic SC" pitchFamily="2" charset="-79"/>
              </a:rPr>
              <a:t> </a:t>
            </a:r>
            <a:r>
              <a:rPr lang="de-DE" sz="2400" b="1" dirty="0" smtClean="0">
                <a:solidFill>
                  <a:schemeClr val="bg1"/>
                </a:solidFill>
                <a:latin typeface="Overlock" panose="02000506030000020004" pitchFamily="2" charset="77"/>
                <a:cs typeface="Amatic SC" pitchFamily="2" charset="-79"/>
              </a:rPr>
              <a:t>für die drei Gruppen (s. </a:t>
            </a:r>
            <a:r>
              <a:rPr lang="de-DE" sz="2400" b="1" dirty="0" smtClean="0">
                <a:solidFill>
                  <a:srgbClr val="367499"/>
                </a:solidFill>
                <a:latin typeface="Overlock" panose="02000506030000020004" pitchFamily="2" charset="77"/>
                <a:cs typeface="Amatic SC" pitchFamily="2" charset="-79"/>
              </a:rPr>
              <a:t>Etiketten</a:t>
            </a:r>
            <a:r>
              <a:rPr lang="de-DE" sz="2400" b="1" dirty="0" smtClean="0">
                <a:solidFill>
                  <a:schemeClr val="bg1"/>
                </a:solidFill>
                <a:latin typeface="Overlock" panose="02000506030000020004" pitchFamily="2" charset="77"/>
                <a:cs typeface="Amatic SC" pitchFamily="2" charset="-79"/>
              </a:rPr>
              <a:t> auf der folgenden Seite);  diese enthalten je 2 bis 3 Riechdosen mit  einem Aroma, das in einer Reihe der Pflanzkübel zu finden ist, z.B.</a:t>
            </a:r>
          </a:p>
          <a:p>
            <a:pPr algn="l">
              <a:lnSpc>
                <a:spcPct val="100000"/>
              </a:lnSpc>
            </a:pPr>
            <a:r>
              <a:rPr lang="de-DE" sz="2400" b="1" dirty="0" smtClean="0">
                <a:solidFill>
                  <a:schemeClr val="bg1"/>
                </a:solidFill>
                <a:latin typeface="Overlock" panose="02000506030000020004" pitchFamily="2" charset="77"/>
                <a:cs typeface="Amatic SC" pitchFamily="2" charset="-79"/>
              </a:rPr>
              <a:t>….Gruppe 1: Zitrusduft</a:t>
            </a:r>
          </a:p>
          <a:p>
            <a:pPr algn="l">
              <a:lnSpc>
                <a:spcPct val="100000"/>
              </a:lnSpc>
            </a:pPr>
            <a:r>
              <a:rPr lang="de-DE" sz="2400" b="1" dirty="0" smtClean="0">
                <a:solidFill>
                  <a:schemeClr val="bg1"/>
                </a:solidFill>
                <a:latin typeface="Overlock" panose="02000506030000020004" pitchFamily="2" charset="77"/>
                <a:cs typeface="Amatic SC" pitchFamily="2" charset="-79"/>
              </a:rPr>
              <a:t>…Gruppe 2: Rose</a:t>
            </a:r>
            <a:endParaRPr lang="de-DE" sz="2400" b="1" dirty="0">
              <a:solidFill>
                <a:schemeClr val="bg1"/>
              </a:solidFill>
              <a:latin typeface="Overlock" panose="02000506030000020004" pitchFamily="2" charset="77"/>
              <a:cs typeface="Amatic SC" pitchFamily="2" charset="-79"/>
            </a:endParaRPr>
          </a:p>
          <a:p>
            <a:pPr algn="l">
              <a:lnSpc>
                <a:spcPct val="100000"/>
              </a:lnSpc>
            </a:pPr>
            <a:r>
              <a:rPr lang="de-DE" sz="2400" b="1" dirty="0" smtClean="0">
                <a:solidFill>
                  <a:schemeClr val="bg1"/>
                </a:solidFill>
                <a:latin typeface="Overlock" panose="02000506030000020004" pitchFamily="2" charset="77"/>
                <a:cs typeface="Amatic SC" pitchFamily="2" charset="-79"/>
              </a:rPr>
              <a:t>…Gruppe 3: Eukalyptus                </a:t>
            </a:r>
            <a:r>
              <a:rPr lang="de-DE" sz="1600" b="1" dirty="0" smtClean="0">
                <a:solidFill>
                  <a:schemeClr val="bg1"/>
                </a:solidFill>
                <a:latin typeface="Overlock" panose="02000506030000020004" pitchFamily="2" charset="77"/>
                <a:cs typeface="Amatic SC" pitchFamily="2" charset="-79"/>
              </a:rPr>
              <a:t>(wenn nötig anpassen)</a:t>
            </a:r>
            <a:endParaRPr lang="de-DE" sz="1600" b="1" dirty="0">
              <a:solidFill>
                <a:schemeClr val="bg1"/>
              </a:solidFill>
              <a:latin typeface="Overlock" panose="02000506030000020004" pitchFamily="2" charset="77"/>
              <a:cs typeface="Amatic SC" pitchFamily="2" charset="-79"/>
            </a:endParaRPr>
          </a:p>
          <a:p>
            <a:pPr algn="l">
              <a:lnSpc>
                <a:spcPct val="100000"/>
              </a:lnSpc>
            </a:pPr>
            <a:endParaRPr lang="de-DE" sz="2400" b="1" dirty="0" smtClean="0">
              <a:solidFill>
                <a:schemeClr val="bg1"/>
              </a:solidFill>
              <a:latin typeface="Overlock" panose="02000506030000020004" pitchFamily="2" charset="77"/>
              <a:cs typeface="Amatic SC" pitchFamily="2" charset="-79"/>
            </a:endParaRPr>
          </a:p>
          <a:p>
            <a:pPr algn="l">
              <a:lnSpc>
                <a:spcPct val="100000"/>
              </a:lnSpc>
            </a:pPr>
            <a:r>
              <a:rPr lang="de-DE" sz="2400" b="1" dirty="0" smtClean="0">
                <a:solidFill>
                  <a:schemeClr val="bg1"/>
                </a:solidFill>
                <a:latin typeface="Overlock" panose="02000506030000020004" pitchFamily="2" charset="77"/>
                <a:cs typeface="Amatic SC" pitchFamily="2" charset="-79"/>
              </a:rPr>
              <a:t>- 3x Abbildungen zu Pelargoniendüften (je 1 laminierter Stape</a:t>
            </a:r>
            <a:r>
              <a:rPr lang="de-DE" sz="2400" b="1" dirty="0" smtClean="0">
                <a:solidFill>
                  <a:schemeClr val="bg1"/>
                </a:solidFill>
                <a:latin typeface="Overlock" panose="02000506030000020004" pitchFamily="2" charset="77"/>
                <a:cs typeface="Amatic SC" pitchFamily="2" charset="-79"/>
              </a:rPr>
              <a:t>l aller Bilder pro Gruppe)</a:t>
            </a:r>
            <a:endParaRPr lang="de-DE" sz="2400" b="1" dirty="0" smtClean="0">
              <a:solidFill>
                <a:schemeClr val="bg1"/>
              </a:solidFill>
              <a:latin typeface="Overlock" panose="02000506030000020004" pitchFamily="2" charset="77"/>
              <a:cs typeface="Amatic SC" pitchFamily="2" charset="-79"/>
            </a:endParaRPr>
          </a:p>
          <a:p>
            <a:pPr algn="l">
              <a:lnSpc>
                <a:spcPct val="100000"/>
              </a:lnSpc>
            </a:pPr>
            <a:endParaRPr lang="de-DE" sz="2400" b="1" dirty="0" smtClean="0">
              <a:solidFill>
                <a:schemeClr val="bg1"/>
              </a:solidFill>
              <a:latin typeface="Overlock" panose="02000506030000020004" pitchFamily="2" charset="77"/>
              <a:cs typeface="Amatic SC" pitchFamily="2" charset="-79"/>
            </a:endParaRPr>
          </a:p>
          <a:p>
            <a:pPr algn="l">
              <a:lnSpc>
                <a:spcPct val="100000"/>
              </a:lnSpc>
            </a:pPr>
            <a:endParaRPr lang="de-DE" sz="2400" b="1" dirty="0">
              <a:solidFill>
                <a:schemeClr val="bg1"/>
              </a:solidFill>
              <a:latin typeface="Overlock" panose="02000506030000020004" pitchFamily="2" charset="77"/>
              <a:cs typeface="Amatic SC" pitchFamily="2" charset="-79"/>
            </a:endParaRPr>
          </a:p>
          <a:p>
            <a:pPr algn="l">
              <a:lnSpc>
                <a:spcPct val="100000"/>
              </a:lnSpc>
            </a:pPr>
            <a:endParaRPr lang="de-DE" sz="2400" b="1" dirty="0" smtClean="0">
              <a:solidFill>
                <a:schemeClr val="bg1"/>
              </a:solidFill>
              <a:latin typeface="Overlock" panose="02000506030000020004" pitchFamily="2" charset="77"/>
              <a:cs typeface="Amatic SC" pitchFamily="2" charset="-79"/>
            </a:endParaRPr>
          </a:p>
          <a:p>
            <a:pPr algn="l">
              <a:lnSpc>
                <a:spcPct val="100000"/>
              </a:lnSpc>
            </a:pPr>
            <a:endParaRPr lang="de-DE" sz="2400" b="1" dirty="0">
              <a:solidFill>
                <a:schemeClr val="bg1"/>
              </a:solidFill>
              <a:latin typeface="Overlock" panose="02000506030000020004" pitchFamily="2" charset="77"/>
              <a:cs typeface="Amatic SC" pitchFamily="2" charset="-79"/>
            </a:endParaRPr>
          </a:p>
          <a:p>
            <a:pPr algn="l">
              <a:lnSpc>
                <a:spcPct val="100000"/>
              </a:lnSpc>
            </a:pPr>
            <a:endParaRPr lang="de-DE" sz="2400" b="1" dirty="0" smtClean="0">
              <a:solidFill>
                <a:schemeClr val="bg1"/>
              </a:solidFill>
              <a:latin typeface="Overlock" panose="02000506030000020004" pitchFamily="2" charset="77"/>
              <a:cs typeface="Amatic SC" pitchFamily="2" charset="-79"/>
            </a:endParaRPr>
          </a:p>
          <a:p>
            <a:pPr algn="l">
              <a:lnSpc>
                <a:spcPct val="100000"/>
              </a:lnSpc>
            </a:pPr>
            <a:endParaRPr lang="de-DE" sz="2400" b="1" dirty="0">
              <a:solidFill>
                <a:schemeClr val="bg1"/>
              </a:solidFill>
              <a:latin typeface="Overlock" panose="02000506030000020004" pitchFamily="2" charset="77"/>
              <a:cs typeface="Amatic SC" pitchFamily="2" charset="-79"/>
            </a:endParaRPr>
          </a:p>
          <a:p>
            <a:pPr algn="l">
              <a:lnSpc>
                <a:spcPct val="100000"/>
              </a:lnSpc>
            </a:pPr>
            <a:endParaRPr lang="de-DE" sz="24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p:txBody>
      </p:sp>
      <p:pic>
        <p:nvPicPr>
          <p:cNvPr id="7" name="Grafik 6"/>
          <p:cNvPicPr>
            <a:picLocks noChangeAspect="1"/>
          </p:cNvPicPr>
          <p:nvPr/>
        </p:nvPicPr>
        <p:blipFill rotWithShape="1">
          <a:blip r:embed="rId2"/>
          <a:srcRect l="1723" t="21297" r="-1723"/>
          <a:stretch/>
        </p:blipFill>
        <p:spPr>
          <a:xfrm>
            <a:off x="2632828" y="6611111"/>
            <a:ext cx="2332364" cy="1722321"/>
          </a:xfrm>
          <a:prstGeom prst="rect">
            <a:avLst/>
          </a:prstGeom>
        </p:spPr>
      </p:pic>
      <p:pic>
        <p:nvPicPr>
          <p:cNvPr id="8" name="Grafik 7"/>
          <p:cNvPicPr>
            <a:picLocks noChangeAspect="1"/>
          </p:cNvPicPr>
          <p:nvPr/>
        </p:nvPicPr>
        <p:blipFill rotWithShape="1">
          <a:blip r:embed="rId3"/>
          <a:srcRect l="6117" t="21523"/>
          <a:stretch/>
        </p:blipFill>
        <p:spPr>
          <a:xfrm>
            <a:off x="3995649" y="7048422"/>
            <a:ext cx="1984527" cy="1535518"/>
          </a:xfrm>
          <a:prstGeom prst="rect">
            <a:avLst/>
          </a:prstGeom>
        </p:spPr>
      </p:pic>
    </p:spTree>
    <p:extLst>
      <p:ext uri="{BB962C8B-B14F-4D97-AF65-F5344CB8AC3E}">
        <p14:creationId xmlns:p14="http://schemas.microsoft.com/office/powerpoint/2010/main" val="7948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927903" y="749808"/>
            <a:ext cx="4756361" cy="646331"/>
          </a:xfrm>
          <a:prstGeom prst="rect">
            <a:avLst/>
          </a:prstGeom>
          <a:noFill/>
        </p:spPr>
        <p:txBody>
          <a:bodyPr wrap="square" rtlCol="0">
            <a:spAutoFit/>
          </a:bodyPr>
          <a:lstStyle/>
          <a:p>
            <a:r>
              <a:rPr lang="de-DE" sz="3600" b="1" dirty="0" smtClean="0">
                <a:solidFill>
                  <a:srgbClr val="D92353"/>
                </a:solidFill>
                <a:latin typeface="Overlock" panose="02000506030000020004"/>
              </a:rPr>
              <a:t>Habe ich nicht gesehen</a:t>
            </a:r>
            <a:endParaRPr lang="de-DE" sz="3600" b="1" dirty="0">
              <a:solidFill>
                <a:srgbClr val="D92353"/>
              </a:solidFill>
              <a:latin typeface="Overlock" panose="02000506030000020004"/>
            </a:endParaRPr>
          </a:p>
        </p:txBody>
      </p:sp>
      <p:sp>
        <p:nvSpPr>
          <p:cNvPr id="3" name="Abgerundetes Rechteck 2"/>
          <p:cNvSpPr/>
          <p:nvPr/>
        </p:nvSpPr>
        <p:spPr>
          <a:xfrm>
            <a:off x="329184" y="1545336"/>
            <a:ext cx="2944368" cy="26791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Abgerundetes Rechteck 3"/>
          <p:cNvSpPr/>
          <p:nvPr/>
        </p:nvSpPr>
        <p:spPr>
          <a:xfrm>
            <a:off x="3910584" y="1545336"/>
            <a:ext cx="2944368" cy="26791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Abgerundetes Rechteck 4"/>
          <p:cNvSpPr/>
          <p:nvPr/>
        </p:nvSpPr>
        <p:spPr>
          <a:xfrm>
            <a:off x="329184" y="4632960"/>
            <a:ext cx="2944368" cy="26791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Abgerundetes Rechteck 5"/>
          <p:cNvSpPr/>
          <p:nvPr/>
        </p:nvSpPr>
        <p:spPr>
          <a:xfrm>
            <a:off x="3910584" y="4632960"/>
            <a:ext cx="2944368" cy="26791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Abgerundetes Rechteck 6"/>
          <p:cNvSpPr/>
          <p:nvPr/>
        </p:nvSpPr>
        <p:spPr>
          <a:xfrm>
            <a:off x="329184" y="7720584"/>
            <a:ext cx="2944368" cy="26791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3650379" y="7633188"/>
            <a:ext cx="3342857" cy="2228571"/>
          </a:xfrm>
          <a:prstGeom prst="rect">
            <a:avLst/>
          </a:prstGeom>
        </p:spPr>
      </p:pic>
      <p:sp>
        <p:nvSpPr>
          <p:cNvPr id="10" name="Textfeld 9"/>
          <p:cNvSpPr txBox="1"/>
          <p:nvPr/>
        </p:nvSpPr>
        <p:spPr>
          <a:xfrm>
            <a:off x="3585231" y="9875018"/>
            <a:ext cx="2071073" cy="307777"/>
          </a:xfrm>
          <a:prstGeom prst="rect">
            <a:avLst/>
          </a:prstGeom>
          <a:noFill/>
        </p:spPr>
        <p:txBody>
          <a:bodyPr wrap="square" rtlCol="0">
            <a:spAutoFit/>
          </a:bodyPr>
          <a:lstStyle/>
          <a:p>
            <a:r>
              <a:rPr lang="de-DE" sz="1400" dirty="0" smtClean="0">
                <a:latin typeface="Overlock" panose="02000506030000020004"/>
              </a:rPr>
              <a:t>SG, Alexander Paul Englert</a:t>
            </a:r>
            <a:endParaRPr lang="de-DE" sz="1400" dirty="0">
              <a:latin typeface="Overlock" panose="02000506030000020004"/>
            </a:endParaRPr>
          </a:p>
        </p:txBody>
      </p:sp>
    </p:spTree>
    <p:extLst>
      <p:ext uri="{BB962C8B-B14F-4D97-AF65-F5344CB8AC3E}">
        <p14:creationId xmlns:p14="http://schemas.microsoft.com/office/powerpoint/2010/main" val="3079388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65176" y="590478"/>
            <a:ext cx="2944368" cy="2587943"/>
          </a:xfrm>
          <a:prstGeom prst="roundRect">
            <a:avLst/>
          </a:prstGeom>
          <a:solidFill>
            <a:schemeClr val="accent6">
              <a:lumMod val="40000"/>
              <a:lumOff val="60000"/>
            </a:schemeClr>
          </a:solidFill>
        </p:spPr>
        <p:txBody>
          <a:bodyPr wrap="square" rtlCol="0">
            <a:spAutoFit/>
          </a:bodyPr>
          <a:lstStyle/>
          <a:p>
            <a:pPr algn="ctr"/>
            <a:endParaRPr lang="de-DE" dirty="0" smtClean="0"/>
          </a:p>
          <a:p>
            <a:pPr algn="ctr"/>
            <a:r>
              <a:rPr lang="de-DE" sz="2400" b="1" dirty="0" smtClean="0">
                <a:latin typeface="Overlock" panose="02000506030000020004"/>
              </a:rPr>
              <a:t>Echter Ziest</a:t>
            </a:r>
            <a:endParaRPr lang="de-DE" sz="2400" b="1" dirty="0">
              <a:latin typeface="Overlock" panose="02000506030000020004"/>
            </a:endParaRPr>
          </a:p>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sz="1400" dirty="0"/>
          </a:p>
        </p:txBody>
      </p:sp>
      <p:sp>
        <p:nvSpPr>
          <p:cNvPr id="9" name="Textfeld 8"/>
          <p:cNvSpPr txBox="1"/>
          <p:nvPr/>
        </p:nvSpPr>
        <p:spPr>
          <a:xfrm>
            <a:off x="3794050" y="590477"/>
            <a:ext cx="2944368" cy="2587943"/>
          </a:xfrm>
          <a:prstGeom prst="roundRect">
            <a:avLst/>
          </a:prstGeom>
          <a:solidFill>
            <a:schemeClr val="accent6">
              <a:lumMod val="40000"/>
              <a:lumOff val="60000"/>
            </a:schemeClr>
          </a:solidFill>
        </p:spPr>
        <p:txBody>
          <a:bodyPr wrap="square" rtlCol="0">
            <a:spAutoFit/>
          </a:bodyPr>
          <a:lstStyle/>
          <a:p>
            <a:pPr algn="ctr"/>
            <a:endParaRPr lang="de-DE" dirty="0" smtClean="0"/>
          </a:p>
          <a:p>
            <a:pPr algn="ctr"/>
            <a:endParaRPr lang="de-DE" sz="2400" b="1" dirty="0">
              <a:latin typeface="Overlock" panose="02000506030000020004"/>
            </a:endParaRPr>
          </a:p>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sz="1400" dirty="0"/>
          </a:p>
        </p:txBody>
      </p:sp>
      <p:sp>
        <p:nvSpPr>
          <p:cNvPr id="10" name="Textfeld 9"/>
          <p:cNvSpPr txBox="1"/>
          <p:nvPr/>
        </p:nvSpPr>
        <p:spPr>
          <a:xfrm>
            <a:off x="3799910" y="707231"/>
            <a:ext cx="2841209" cy="1940957"/>
          </a:xfrm>
          <a:prstGeom prst="roundRect">
            <a:avLst/>
          </a:prstGeom>
          <a:noFill/>
        </p:spPr>
        <p:txBody>
          <a:bodyPr wrap="square" rtlCol="0">
            <a:spAutoFit/>
          </a:bodyPr>
          <a:lstStyle/>
          <a:p>
            <a:pPr algn="ctr"/>
            <a:r>
              <a:rPr lang="de-DE" sz="1200" dirty="0" smtClean="0">
                <a:latin typeface="Overlock" panose="02000506030000020004"/>
              </a:rPr>
              <a:t>Der </a:t>
            </a:r>
            <a:r>
              <a:rPr lang="de-DE" sz="1200" b="1" dirty="0" smtClean="0">
                <a:latin typeface="Overlock" panose="02000506030000020004"/>
              </a:rPr>
              <a:t>Echte Ziest </a:t>
            </a:r>
            <a:r>
              <a:rPr lang="de-DE" sz="1200" dirty="0" smtClean="0">
                <a:latin typeface="Overlock" panose="02000506030000020004"/>
              </a:rPr>
              <a:t>wird </a:t>
            </a:r>
            <a:r>
              <a:rPr lang="de-DE" sz="1200" dirty="0">
                <a:latin typeface="Overlock" panose="02000506030000020004"/>
              </a:rPr>
              <a:t>auch Heilziest genannt. Seit der Antike hat man diese Pflanze zur Behandlung von Krankheiten verwendet - zum Beispiel gegen Durchfall, bei Atemwegsbeschwerden oder zur Behandlung von Wunden. In der heutigen Medizin wird die Pflanze allerdings nicht mehr genutzt</a:t>
            </a:r>
            <a:r>
              <a:rPr lang="de-DE" sz="1200" dirty="0" smtClean="0">
                <a:latin typeface="Overlock" panose="02000506030000020004"/>
              </a:rPr>
              <a:t>.</a:t>
            </a:r>
          </a:p>
          <a:p>
            <a:pPr algn="ctr"/>
            <a:endParaRPr lang="de-DE" sz="1200" dirty="0">
              <a:latin typeface="Overlock" panose="02000506030000020004"/>
            </a:endParaRPr>
          </a:p>
        </p:txBody>
      </p:sp>
      <p:sp>
        <p:nvSpPr>
          <p:cNvPr id="11" name="Textfeld 10"/>
          <p:cNvSpPr txBox="1"/>
          <p:nvPr/>
        </p:nvSpPr>
        <p:spPr>
          <a:xfrm>
            <a:off x="265176" y="3659814"/>
            <a:ext cx="2944368" cy="2587943"/>
          </a:xfrm>
          <a:prstGeom prst="roundRect">
            <a:avLst/>
          </a:prstGeom>
          <a:solidFill>
            <a:schemeClr val="accent4">
              <a:lumMod val="40000"/>
              <a:lumOff val="60000"/>
            </a:schemeClr>
          </a:solidFill>
        </p:spPr>
        <p:txBody>
          <a:bodyPr wrap="square" rtlCol="0">
            <a:spAutoFit/>
          </a:bodyPr>
          <a:lstStyle/>
          <a:p>
            <a:pPr algn="ctr"/>
            <a:endParaRPr lang="de-DE" dirty="0" smtClean="0"/>
          </a:p>
          <a:p>
            <a:pPr algn="ctr"/>
            <a:r>
              <a:rPr lang="de-DE" sz="2400" b="1" dirty="0" smtClean="0">
                <a:latin typeface="Overlock" panose="02000506030000020004"/>
              </a:rPr>
              <a:t>Echte Arnika</a:t>
            </a:r>
            <a:endParaRPr lang="de-DE" sz="2400" b="1" dirty="0">
              <a:latin typeface="Overlock" panose="02000506030000020004"/>
            </a:endParaRPr>
          </a:p>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sz="1400" dirty="0"/>
          </a:p>
        </p:txBody>
      </p:sp>
      <p:pic>
        <p:nvPicPr>
          <p:cNvPr id="12" name="Grafik 11"/>
          <p:cNvPicPr>
            <a:picLocks noChangeAspect="1"/>
          </p:cNvPicPr>
          <p:nvPr/>
        </p:nvPicPr>
        <p:blipFill>
          <a:blip r:embed="rId2"/>
          <a:stretch>
            <a:fillRect/>
          </a:stretch>
        </p:blipFill>
        <p:spPr>
          <a:xfrm>
            <a:off x="782963" y="4616147"/>
            <a:ext cx="807762" cy="1346944"/>
          </a:xfrm>
          <a:prstGeom prst="rect">
            <a:avLst/>
          </a:prstGeom>
          <a:ln>
            <a:solidFill>
              <a:schemeClr val="tx1"/>
            </a:solidFill>
          </a:ln>
        </p:spPr>
      </p:pic>
      <p:pic>
        <p:nvPicPr>
          <p:cNvPr id="13" name="Grafik 12"/>
          <p:cNvPicPr>
            <a:picLocks noChangeAspect="1"/>
          </p:cNvPicPr>
          <p:nvPr/>
        </p:nvPicPr>
        <p:blipFill>
          <a:blip r:embed="rId3"/>
          <a:stretch>
            <a:fillRect/>
          </a:stretch>
        </p:blipFill>
        <p:spPr>
          <a:xfrm>
            <a:off x="1693884" y="4630266"/>
            <a:ext cx="793284" cy="1318707"/>
          </a:xfrm>
          <a:prstGeom prst="rect">
            <a:avLst/>
          </a:prstGeom>
          <a:ln>
            <a:solidFill>
              <a:schemeClr val="tx1"/>
            </a:solidFill>
          </a:ln>
        </p:spPr>
      </p:pic>
      <p:sp>
        <p:nvSpPr>
          <p:cNvPr id="14" name="Textfeld 13"/>
          <p:cNvSpPr txBox="1"/>
          <p:nvPr/>
        </p:nvSpPr>
        <p:spPr>
          <a:xfrm>
            <a:off x="3794050" y="3659813"/>
            <a:ext cx="2944368" cy="2587943"/>
          </a:xfrm>
          <a:prstGeom prst="roundRect">
            <a:avLst/>
          </a:prstGeom>
          <a:solidFill>
            <a:schemeClr val="accent4">
              <a:lumMod val="40000"/>
              <a:lumOff val="60000"/>
            </a:schemeClr>
          </a:solidFill>
        </p:spPr>
        <p:txBody>
          <a:bodyPr wrap="square" rtlCol="0">
            <a:spAutoFit/>
          </a:bodyPr>
          <a:lstStyle/>
          <a:p>
            <a:pPr algn="ctr"/>
            <a:endParaRPr lang="de-DE" dirty="0" smtClean="0"/>
          </a:p>
          <a:p>
            <a:pPr algn="ctr"/>
            <a:endParaRPr lang="de-DE" sz="2400" b="1" dirty="0">
              <a:latin typeface="Overlock" panose="02000506030000020004"/>
            </a:endParaRPr>
          </a:p>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sz="1400" dirty="0"/>
          </a:p>
        </p:txBody>
      </p:sp>
      <p:sp>
        <p:nvSpPr>
          <p:cNvPr id="15" name="Textfeld 14"/>
          <p:cNvSpPr txBox="1"/>
          <p:nvPr/>
        </p:nvSpPr>
        <p:spPr>
          <a:xfrm>
            <a:off x="3794050" y="3659813"/>
            <a:ext cx="2841209" cy="2145268"/>
          </a:xfrm>
          <a:prstGeom prst="roundRect">
            <a:avLst/>
          </a:prstGeom>
          <a:noFill/>
        </p:spPr>
        <p:txBody>
          <a:bodyPr wrap="square" rtlCol="0">
            <a:spAutoFit/>
          </a:bodyPr>
          <a:lstStyle/>
          <a:p>
            <a:pPr algn="ctr"/>
            <a:r>
              <a:rPr lang="de-DE" sz="1200" b="1" dirty="0" smtClean="0">
                <a:latin typeface="Overlock" panose="02000506030000020004"/>
              </a:rPr>
              <a:t>Die </a:t>
            </a:r>
            <a:r>
              <a:rPr lang="de-DE" sz="1200" b="1" dirty="0">
                <a:latin typeface="Overlock" panose="02000506030000020004"/>
              </a:rPr>
              <a:t>Echte Arnika </a:t>
            </a:r>
            <a:r>
              <a:rPr lang="de-DE" sz="1200" dirty="0">
                <a:latin typeface="Overlock" panose="02000506030000020004"/>
              </a:rPr>
              <a:t>kommt in der Natur nur noch selten vor, in Deutschland ist die Pflanze </a:t>
            </a:r>
            <a:r>
              <a:rPr lang="de-DE" sz="1200" b="1" dirty="0">
                <a:latin typeface="Overlock" panose="02000506030000020004"/>
              </a:rPr>
              <a:t>geschützt</a:t>
            </a:r>
            <a:r>
              <a:rPr lang="de-DE" sz="1200" dirty="0">
                <a:latin typeface="Overlock" panose="02000506030000020004"/>
              </a:rPr>
              <a:t>. Seit Jahrhunderten nutzt man sie als Heilpflanze. Aus den Blüten wird eine Creme gegen Entzündungen und Schmerzen hergestellt. </a:t>
            </a:r>
          </a:p>
          <a:p>
            <a:pPr algn="ctr"/>
            <a:r>
              <a:rPr lang="de-DE" sz="1200" dirty="0">
                <a:latin typeface="Overlock" panose="02000506030000020004"/>
              </a:rPr>
              <a:t>Aber bei der Anwendung ist grundsätzlich Vorsicht geboten, weil die Pflanze in größeren Mengen </a:t>
            </a:r>
            <a:r>
              <a:rPr lang="de-DE" sz="1200" b="1" dirty="0">
                <a:latin typeface="Overlock" panose="02000506030000020004"/>
              </a:rPr>
              <a:t>stark giftig </a:t>
            </a:r>
            <a:r>
              <a:rPr lang="de-DE" sz="1200" dirty="0">
                <a:latin typeface="Overlock" panose="02000506030000020004"/>
              </a:rPr>
              <a:t>wirken kann!</a:t>
            </a:r>
            <a:endParaRPr lang="de-DE" sz="1200" dirty="0" smtClean="0">
              <a:latin typeface="Overlock" panose="02000506030000020004"/>
            </a:endParaRPr>
          </a:p>
          <a:p>
            <a:pPr algn="ctr"/>
            <a:endParaRPr lang="de-DE" sz="1200" dirty="0">
              <a:latin typeface="Overlock" panose="02000506030000020004"/>
            </a:endParaRPr>
          </a:p>
        </p:txBody>
      </p:sp>
      <p:sp>
        <p:nvSpPr>
          <p:cNvPr id="16" name="Textfeld 15"/>
          <p:cNvSpPr txBox="1"/>
          <p:nvPr/>
        </p:nvSpPr>
        <p:spPr>
          <a:xfrm>
            <a:off x="265176" y="6672926"/>
            <a:ext cx="2944368" cy="2587943"/>
          </a:xfrm>
          <a:prstGeom prst="roundRect">
            <a:avLst/>
          </a:prstGeom>
          <a:solidFill>
            <a:schemeClr val="accent2">
              <a:lumMod val="40000"/>
              <a:lumOff val="60000"/>
            </a:schemeClr>
          </a:solidFill>
        </p:spPr>
        <p:txBody>
          <a:bodyPr wrap="square" rtlCol="0">
            <a:spAutoFit/>
          </a:bodyPr>
          <a:lstStyle/>
          <a:p>
            <a:pPr algn="ctr"/>
            <a:endParaRPr lang="de-DE" dirty="0" smtClean="0"/>
          </a:p>
          <a:p>
            <a:pPr algn="ctr"/>
            <a:r>
              <a:rPr lang="de-DE" sz="2400" b="1" dirty="0" smtClean="0">
                <a:latin typeface="Overlock" panose="02000506030000020004"/>
              </a:rPr>
              <a:t>Kartoffel</a:t>
            </a:r>
            <a:endParaRPr lang="de-DE" sz="2400" b="1" dirty="0">
              <a:latin typeface="Overlock" panose="02000506030000020004"/>
            </a:endParaRPr>
          </a:p>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sz="1400" dirty="0"/>
          </a:p>
        </p:txBody>
      </p:sp>
      <p:sp>
        <p:nvSpPr>
          <p:cNvPr id="20" name="Textfeld 19"/>
          <p:cNvSpPr txBox="1"/>
          <p:nvPr/>
        </p:nvSpPr>
        <p:spPr>
          <a:xfrm>
            <a:off x="3794050" y="6672926"/>
            <a:ext cx="2944368" cy="2587943"/>
          </a:xfrm>
          <a:prstGeom prst="roundRect">
            <a:avLst/>
          </a:prstGeom>
          <a:solidFill>
            <a:schemeClr val="accent2">
              <a:lumMod val="40000"/>
              <a:lumOff val="60000"/>
            </a:schemeClr>
          </a:solidFill>
        </p:spPr>
        <p:txBody>
          <a:bodyPr wrap="square" rtlCol="0">
            <a:spAutoFit/>
          </a:bodyPr>
          <a:lstStyle/>
          <a:p>
            <a:pPr algn="ctr"/>
            <a:endParaRPr lang="de-DE" dirty="0" smtClean="0"/>
          </a:p>
          <a:p>
            <a:pPr algn="ctr"/>
            <a:endParaRPr lang="de-DE" sz="2400" b="1" dirty="0">
              <a:latin typeface="Overlock" panose="02000506030000020004"/>
            </a:endParaRPr>
          </a:p>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sz="1400" dirty="0"/>
          </a:p>
        </p:txBody>
      </p:sp>
      <p:sp>
        <p:nvSpPr>
          <p:cNvPr id="21" name="Textfeld 20"/>
          <p:cNvSpPr txBox="1"/>
          <p:nvPr/>
        </p:nvSpPr>
        <p:spPr>
          <a:xfrm>
            <a:off x="3794050" y="6860907"/>
            <a:ext cx="2841209" cy="1328023"/>
          </a:xfrm>
          <a:prstGeom prst="roundRect">
            <a:avLst/>
          </a:prstGeom>
          <a:noFill/>
        </p:spPr>
        <p:txBody>
          <a:bodyPr wrap="square" rtlCol="0">
            <a:spAutoFit/>
          </a:bodyPr>
          <a:lstStyle/>
          <a:p>
            <a:pPr algn="ctr"/>
            <a:r>
              <a:rPr lang="de-DE" sz="1200" dirty="0" smtClean="0">
                <a:latin typeface="Overlock" panose="02000506030000020004"/>
              </a:rPr>
              <a:t>Die </a:t>
            </a:r>
            <a:r>
              <a:rPr lang="de-DE" sz="1200" b="1" dirty="0">
                <a:latin typeface="Overlock" panose="02000506030000020004"/>
              </a:rPr>
              <a:t>Kartoffel</a:t>
            </a:r>
            <a:r>
              <a:rPr lang="de-DE" sz="1200" dirty="0">
                <a:latin typeface="Overlock" panose="02000506030000020004"/>
              </a:rPr>
              <a:t> stammt ursprünglich aus den Anden, einem Gebirge in Südamerika. Im 16. Jahrhundert hat man die Pflanze von dort aus nach Spanien gebracht, danach wurde sie schrittweise in ganz Europa verbreitet. </a:t>
            </a:r>
          </a:p>
          <a:p>
            <a:pPr algn="ctr"/>
            <a:endParaRPr lang="de-DE" sz="1200" dirty="0">
              <a:latin typeface="Overlock" panose="02000506030000020004"/>
            </a:endParaRPr>
          </a:p>
        </p:txBody>
      </p:sp>
      <p:pic>
        <p:nvPicPr>
          <p:cNvPr id="2" name="Grafik 1"/>
          <p:cNvPicPr>
            <a:picLocks noChangeAspect="1"/>
          </p:cNvPicPr>
          <p:nvPr/>
        </p:nvPicPr>
        <p:blipFill rotWithShape="1">
          <a:blip r:embed="rId4"/>
          <a:srcRect b="13602"/>
          <a:stretch/>
        </p:blipFill>
        <p:spPr>
          <a:xfrm>
            <a:off x="1186844" y="1473072"/>
            <a:ext cx="1181495" cy="1534363"/>
          </a:xfrm>
          <a:prstGeom prst="rect">
            <a:avLst/>
          </a:prstGeom>
          <a:ln>
            <a:solidFill>
              <a:schemeClr val="tx1"/>
            </a:solidFill>
          </a:ln>
        </p:spPr>
      </p:pic>
      <p:pic>
        <p:nvPicPr>
          <p:cNvPr id="3" name="Grafik 2"/>
          <p:cNvPicPr>
            <a:picLocks noChangeAspect="1"/>
          </p:cNvPicPr>
          <p:nvPr/>
        </p:nvPicPr>
        <p:blipFill>
          <a:blip r:embed="rId5"/>
          <a:stretch>
            <a:fillRect/>
          </a:stretch>
        </p:blipFill>
        <p:spPr>
          <a:xfrm>
            <a:off x="391250" y="7609241"/>
            <a:ext cx="1302634" cy="976976"/>
          </a:xfrm>
          <a:prstGeom prst="rect">
            <a:avLst/>
          </a:prstGeom>
          <a:ln>
            <a:solidFill>
              <a:schemeClr val="tx1"/>
            </a:solidFill>
          </a:ln>
        </p:spPr>
      </p:pic>
      <p:pic>
        <p:nvPicPr>
          <p:cNvPr id="4" name="Grafik 3"/>
          <p:cNvPicPr>
            <a:picLocks noChangeAspect="1"/>
          </p:cNvPicPr>
          <p:nvPr/>
        </p:nvPicPr>
        <p:blipFill>
          <a:blip r:embed="rId6"/>
          <a:stretch>
            <a:fillRect/>
          </a:stretch>
        </p:blipFill>
        <p:spPr>
          <a:xfrm>
            <a:off x="1819958" y="7947776"/>
            <a:ext cx="1257455" cy="943091"/>
          </a:xfrm>
          <a:prstGeom prst="rect">
            <a:avLst/>
          </a:prstGeom>
          <a:ln>
            <a:solidFill>
              <a:schemeClr val="tx1"/>
            </a:solidFill>
          </a:ln>
        </p:spPr>
      </p:pic>
    </p:spTree>
    <p:extLst>
      <p:ext uri="{BB962C8B-B14F-4D97-AF65-F5344CB8AC3E}">
        <p14:creationId xmlns:p14="http://schemas.microsoft.com/office/powerpoint/2010/main" val="470412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65176" y="590478"/>
            <a:ext cx="2944368" cy="2587943"/>
          </a:xfrm>
          <a:prstGeom prst="roundRect">
            <a:avLst/>
          </a:prstGeom>
          <a:solidFill>
            <a:srgbClr val="ED2F62"/>
          </a:solidFill>
        </p:spPr>
        <p:txBody>
          <a:bodyPr wrap="square" rtlCol="0">
            <a:spAutoFit/>
          </a:bodyPr>
          <a:lstStyle/>
          <a:p>
            <a:pPr algn="ctr"/>
            <a:endParaRPr lang="de-DE" dirty="0" smtClean="0"/>
          </a:p>
          <a:p>
            <a:pPr algn="ctr"/>
            <a:r>
              <a:rPr lang="de-DE" sz="2400" b="1" dirty="0" smtClean="0">
                <a:latin typeface="Overlock" panose="02000506030000020004"/>
              </a:rPr>
              <a:t>Apfel</a:t>
            </a:r>
            <a:endParaRPr lang="de-DE" sz="2400" b="1" dirty="0">
              <a:latin typeface="Overlock" panose="02000506030000020004"/>
            </a:endParaRPr>
          </a:p>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sz="1400" dirty="0"/>
          </a:p>
        </p:txBody>
      </p:sp>
      <p:sp>
        <p:nvSpPr>
          <p:cNvPr id="9" name="Textfeld 8"/>
          <p:cNvSpPr txBox="1"/>
          <p:nvPr/>
        </p:nvSpPr>
        <p:spPr>
          <a:xfrm>
            <a:off x="3794050" y="590477"/>
            <a:ext cx="2944368" cy="2587943"/>
          </a:xfrm>
          <a:prstGeom prst="roundRect">
            <a:avLst/>
          </a:prstGeom>
          <a:solidFill>
            <a:srgbClr val="ED2F62"/>
          </a:solidFill>
        </p:spPr>
        <p:txBody>
          <a:bodyPr wrap="square" rtlCol="0">
            <a:spAutoFit/>
          </a:bodyPr>
          <a:lstStyle/>
          <a:p>
            <a:pPr algn="ctr"/>
            <a:endParaRPr lang="de-DE" dirty="0" smtClean="0"/>
          </a:p>
          <a:p>
            <a:pPr algn="ctr"/>
            <a:endParaRPr lang="de-DE" sz="2400" b="1" dirty="0">
              <a:latin typeface="Overlock" panose="02000506030000020004"/>
            </a:endParaRPr>
          </a:p>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sz="1400" dirty="0"/>
          </a:p>
        </p:txBody>
      </p:sp>
      <p:sp>
        <p:nvSpPr>
          <p:cNvPr id="10" name="Textfeld 9"/>
          <p:cNvSpPr txBox="1"/>
          <p:nvPr/>
        </p:nvSpPr>
        <p:spPr>
          <a:xfrm>
            <a:off x="3799910" y="707231"/>
            <a:ext cx="2841209" cy="1532334"/>
          </a:xfrm>
          <a:prstGeom prst="roundRect">
            <a:avLst/>
          </a:prstGeom>
          <a:noFill/>
        </p:spPr>
        <p:txBody>
          <a:bodyPr wrap="square" rtlCol="0">
            <a:spAutoFit/>
          </a:bodyPr>
          <a:lstStyle/>
          <a:p>
            <a:pPr algn="ctr"/>
            <a:r>
              <a:rPr lang="de-DE" sz="1200" dirty="0" smtClean="0">
                <a:latin typeface="Overlock" panose="02000506030000020004"/>
              </a:rPr>
              <a:t>Der </a:t>
            </a:r>
            <a:r>
              <a:rPr lang="de-DE" sz="1200" b="1" dirty="0" smtClean="0">
                <a:latin typeface="Overlock" panose="02000506030000020004"/>
              </a:rPr>
              <a:t>Apfel</a:t>
            </a:r>
            <a:r>
              <a:rPr lang="de-DE" sz="1200" dirty="0" smtClean="0">
                <a:latin typeface="Overlock" panose="02000506030000020004"/>
              </a:rPr>
              <a:t> </a:t>
            </a:r>
            <a:r>
              <a:rPr lang="de-DE" sz="1200" dirty="0">
                <a:latin typeface="Overlock" panose="02000506030000020004"/>
              </a:rPr>
              <a:t>oder genauer gesagt </a:t>
            </a:r>
            <a:r>
              <a:rPr lang="de-DE" sz="1200" b="1" dirty="0">
                <a:latin typeface="Overlock" panose="02000506030000020004"/>
              </a:rPr>
              <a:t>Kulturapfel</a:t>
            </a:r>
            <a:r>
              <a:rPr lang="de-DE" sz="1200" dirty="0">
                <a:latin typeface="Overlock" panose="02000506030000020004"/>
              </a:rPr>
              <a:t> stammt ursprünglich aus </a:t>
            </a:r>
            <a:r>
              <a:rPr lang="de-DE" sz="1200" b="1" dirty="0">
                <a:latin typeface="Overlock" panose="02000506030000020004"/>
              </a:rPr>
              <a:t>Asien</a:t>
            </a:r>
            <a:r>
              <a:rPr lang="de-DE" sz="1200" dirty="0">
                <a:latin typeface="Overlock" panose="02000506030000020004"/>
              </a:rPr>
              <a:t>, schon in der Antike wurde die Frucht nach Europa gebracht. Dort wurde sie weit verbreitet. Auch in </a:t>
            </a:r>
            <a:r>
              <a:rPr lang="de-DE" sz="1200" b="1" dirty="0">
                <a:latin typeface="Overlock" panose="02000506030000020004"/>
              </a:rPr>
              <a:t>mittelalterlichen Klostergärten war ein Obstgarten mit Apfelbäumen vorgesehen</a:t>
            </a:r>
            <a:r>
              <a:rPr lang="de-DE" sz="1200" dirty="0">
                <a:latin typeface="Overlock" panose="02000506030000020004"/>
              </a:rPr>
              <a:t>. </a:t>
            </a:r>
          </a:p>
        </p:txBody>
      </p:sp>
      <p:sp>
        <p:nvSpPr>
          <p:cNvPr id="11" name="Textfeld 10"/>
          <p:cNvSpPr txBox="1"/>
          <p:nvPr/>
        </p:nvSpPr>
        <p:spPr>
          <a:xfrm>
            <a:off x="290857" y="3659813"/>
            <a:ext cx="2944368" cy="2587943"/>
          </a:xfrm>
          <a:prstGeom prst="roundRect">
            <a:avLst/>
          </a:prstGeom>
          <a:solidFill>
            <a:srgbClr val="D91F53"/>
          </a:solidFill>
        </p:spPr>
        <p:txBody>
          <a:bodyPr wrap="square" rtlCol="0">
            <a:spAutoFit/>
          </a:bodyPr>
          <a:lstStyle/>
          <a:p>
            <a:pPr algn="ctr"/>
            <a:endParaRPr lang="de-DE" dirty="0" smtClean="0"/>
          </a:p>
          <a:p>
            <a:pPr algn="ctr"/>
            <a:r>
              <a:rPr lang="de-DE" sz="2400" b="1" dirty="0" smtClean="0">
                <a:latin typeface="Overlock" panose="02000506030000020004"/>
              </a:rPr>
              <a:t>Rose</a:t>
            </a:r>
            <a:endParaRPr lang="de-DE" sz="2400" b="1" dirty="0">
              <a:latin typeface="Overlock" panose="02000506030000020004"/>
            </a:endParaRPr>
          </a:p>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sz="1400" dirty="0"/>
          </a:p>
        </p:txBody>
      </p:sp>
      <p:sp>
        <p:nvSpPr>
          <p:cNvPr id="14" name="Textfeld 13"/>
          <p:cNvSpPr txBox="1"/>
          <p:nvPr/>
        </p:nvSpPr>
        <p:spPr>
          <a:xfrm>
            <a:off x="3794050" y="3659813"/>
            <a:ext cx="2944368" cy="2587943"/>
          </a:xfrm>
          <a:prstGeom prst="roundRect">
            <a:avLst/>
          </a:prstGeom>
          <a:solidFill>
            <a:srgbClr val="D92353"/>
          </a:solidFill>
        </p:spPr>
        <p:txBody>
          <a:bodyPr wrap="square" rtlCol="0">
            <a:spAutoFit/>
          </a:bodyPr>
          <a:lstStyle/>
          <a:p>
            <a:pPr algn="ctr"/>
            <a:endParaRPr lang="de-DE" dirty="0" smtClean="0"/>
          </a:p>
          <a:p>
            <a:pPr algn="ctr"/>
            <a:endParaRPr lang="de-DE" sz="2400" b="1" dirty="0">
              <a:latin typeface="Overlock" panose="02000506030000020004"/>
            </a:endParaRPr>
          </a:p>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sz="1400" dirty="0"/>
          </a:p>
        </p:txBody>
      </p:sp>
      <p:sp>
        <p:nvSpPr>
          <p:cNvPr id="15" name="Textfeld 14"/>
          <p:cNvSpPr txBox="1"/>
          <p:nvPr/>
        </p:nvSpPr>
        <p:spPr>
          <a:xfrm>
            <a:off x="3845629" y="3680570"/>
            <a:ext cx="2841209" cy="1736646"/>
          </a:xfrm>
          <a:prstGeom prst="roundRect">
            <a:avLst/>
          </a:prstGeom>
          <a:noFill/>
        </p:spPr>
        <p:txBody>
          <a:bodyPr wrap="square" rtlCol="0">
            <a:spAutoFit/>
          </a:bodyPr>
          <a:lstStyle/>
          <a:p>
            <a:pPr algn="ctr"/>
            <a:r>
              <a:rPr lang="de-DE" sz="1200" dirty="0" smtClean="0">
                <a:latin typeface="Overlock" panose="02000506030000020004"/>
              </a:rPr>
              <a:t>Die</a:t>
            </a:r>
            <a:r>
              <a:rPr lang="de-DE" sz="1200" b="1" dirty="0" smtClean="0">
                <a:latin typeface="Overlock" panose="02000506030000020004"/>
              </a:rPr>
              <a:t> Rose </a:t>
            </a:r>
            <a:r>
              <a:rPr lang="de-DE" sz="1200" dirty="0">
                <a:latin typeface="Overlock" panose="02000506030000020004"/>
              </a:rPr>
              <a:t>ist heute eine beliebte Zierpflanze. In mittelalterlichen Klöstern wurde diese auch als </a:t>
            </a:r>
            <a:r>
              <a:rPr lang="de-DE" sz="1200" b="1" dirty="0">
                <a:latin typeface="Overlock" panose="02000506030000020004"/>
              </a:rPr>
              <a:t>Heilpflanze </a:t>
            </a:r>
            <a:r>
              <a:rPr lang="de-DE" sz="1200" dirty="0">
                <a:latin typeface="Overlock" panose="02000506030000020004"/>
              </a:rPr>
              <a:t>geschätzt. In den prunkvollen Adelsgärten späterer Zeiten pflanzte man verschiedene Rosensorten, die man wegen ihrer Farbe und wegen ihres Duftes schätzte. </a:t>
            </a:r>
          </a:p>
          <a:p>
            <a:pPr algn="ctr"/>
            <a:r>
              <a:rPr lang="de-DE" sz="1200" dirty="0" smtClean="0">
                <a:latin typeface="Overlock" panose="02000506030000020004"/>
              </a:rPr>
              <a:t> </a:t>
            </a:r>
            <a:endParaRPr lang="de-DE" sz="1200" dirty="0">
              <a:latin typeface="Overlock" panose="02000506030000020004"/>
            </a:endParaRPr>
          </a:p>
        </p:txBody>
      </p:sp>
      <p:sp>
        <p:nvSpPr>
          <p:cNvPr id="16" name="Textfeld 15"/>
          <p:cNvSpPr txBox="1"/>
          <p:nvPr/>
        </p:nvSpPr>
        <p:spPr>
          <a:xfrm>
            <a:off x="265175" y="6672927"/>
            <a:ext cx="2944368" cy="2587943"/>
          </a:xfrm>
          <a:prstGeom prst="roundRect">
            <a:avLst/>
          </a:prstGeom>
          <a:solidFill>
            <a:srgbClr val="0070C0"/>
          </a:solidFill>
        </p:spPr>
        <p:txBody>
          <a:bodyPr wrap="square" rtlCol="0">
            <a:spAutoFit/>
          </a:bodyPr>
          <a:lstStyle/>
          <a:p>
            <a:pPr algn="ctr"/>
            <a:endParaRPr lang="de-DE" dirty="0" smtClean="0"/>
          </a:p>
          <a:p>
            <a:pPr algn="ctr"/>
            <a:r>
              <a:rPr lang="de-DE" sz="2400" b="1" dirty="0" smtClean="0">
                <a:solidFill>
                  <a:schemeClr val="bg1"/>
                </a:solidFill>
                <a:latin typeface="Overlock" panose="02000506030000020004"/>
              </a:rPr>
              <a:t>Mandelbaum</a:t>
            </a:r>
            <a:endParaRPr lang="de-DE" sz="2400" b="1" dirty="0">
              <a:solidFill>
                <a:schemeClr val="bg1"/>
              </a:solidFill>
              <a:latin typeface="Overlock" panose="02000506030000020004"/>
            </a:endParaRPr>
          </a:p>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sz="1400" dirty="0"/>
          </a:p>
        </p:txBody>
      </p:sp>
      <p:sp>
        <p:nvSpPr>
          <p:cNvPr id="20" name="Textfeld 19"/>
          <p:cNvSpPr txBox="1"/>
          <p:nvPr/>
        </p:nvSpPr>
        <p:spPr>
          <a:xfrm>
            <a:off x="3794050" y="6672926"/>
            <a:ext cx="2944368" cy="2587943"/>
          </a:xfrm>
          <a:prstGeom prst="roundRect">
            <a:avLst/>
          </a:prstGeom>
          <a:solidFill>
            <a:srgbClr val="0070C0"/>
          </a:solidFill>
        </p:spPr>
        <p:txBody>
          <a:bodyPr wrap="square" rtlCol="0">
            <a:spAutoFit/>
          </a:bodyPr>
          <a:lstStyle/>
          <a:p>
            <a:pPr algn="ctr"/>
            <a:endParaRPr lang="de-DE" dirty="0" smtClean="0"/>
          </a:p>
          <a:p>
            <a:pPr algn="ctr"/>
            <a:endParaRPr lang="de-DE" sz="2400" b="1" dirty="0">
              <a:latin typeface="Overlock" panose="02000506030000020004"/>
            </a:endParaRPr>
          </a:p>
          <a:p>
            <a:pPr algn="ctr"/>
            <a:endParaRPr lang="de-DE" dirty="0" smtClean="0"/>
          </a:p>
          <a:p>
            <a:pPr algn="ctr"/>
            <a:endParaRPr lang="de-DE" dirty="0"/>
          </a:p>
          <a:p>
            <a:pPr algn="ctr"/>
            <a:endParaRPr lang="de-DE" dirty="0" smtClean="0"/>
          </a:p>
          <a:p>
            <a:pPr algn="ctr"/>
            <a:endParaRPr lang="de-DE" dirty="0"/>
          </a:p>
          <a:p>
            <a:pPr algn="ctr"/>
            <a:endParaRPr lang="de-DE" dirty="0" smtClean="0"/>
          </a:p>
          <a:p>
            <a:pPr algn="ctr"/>
            <a:endParaRPr lang="de-DE" sz="1400" dirty="0"/>
          </a:p>
        </p:txBody>
      </p:sp>
      <p:sp>
        <p:nvSpPr>
          <p:cNvPr id="21" name="Textfeld 20"/>
          <p:cNvSpPr txBox="1"/>
          <p:nvPr/>
        </p:nvSpPr>
        <p:spPr>
          <a:xfrm>
            <a:off x="3794050" y="6860907"/>
            <a:ext cx="2841209" cy="2349579"/>
          </a:xfrm>
          <a:prstGeom prst="roundRect">
            <a:avLst/>
          </a:prstGeom>
          <a:noFill/>
        </p:spPr>
        <p:txBody>
          <a:bodyPr wrap="square" rtlCol="0">
            <a:spAutoFit/>
          </a:bodyPr>
          <a:lstStyle/>
          <a:p>
            <a:pPr algn="ctr"/>
            <a:r>
              <a:rPr lang="de-DE" sz="1200" dirty="0" smtClean="0">
                <a:solidFill>
                  <a:schemeClr val="bg1"/>
                </a:solidFill>
                <a:latin typeface="Overlock" panose="02000506030000020004"/>
              </a:rPr>
              <a:t>Der Mandelbaum </a:t>
            </a:r>
            <a:r>
              <a:rPr lang="de-DE" sz="1200" dirty="0">
                <a:solidFill>
                  <a:schemeClr val="bg1"/>
                </a:solidFill>
                <a:latin typeface="Overlock" panose="02000506030000020004"/>
              </a:rPr>
              <a:t>stammt eigentlich aus Asien, aber er wird schon lange im Mittelmeerraum gepflanzt. Er zählte auch zu den typischen Bestandteilung der Obstgärten mittelalterlicher Klöster.</a:t>
            </a:r>
          </a:p>
          <a:p>
            <a:pPr algn="ctr"/>
            <a:endParaRPr lang="de-DE" sz="1200" dirty="0">
              <a:solidFill>
                <a:schemeClr val="bg1"/>
              </a:solidFill>
              <a:latin typeface="Overlock" panose="02000506030000020004"/>
            </a:endParaRPr>
          </a:p>
          <a:p>
            <a:pPr algn="ctr"/>
            <a:r>
              <a:rPr lang="de-DE" sz="1200" dirty="0">
                <a:solidFill>
                  <a:schemeClr val="bg1"/>
                </a:solidFill>
                <a:latin typeface="Overlock" panose="02000506030000020004"/>
              </a:rPr>
              <a:t> Da er wärmeres Klima bevorzugt, findet man den Mandelbaum vor allem im südlichen Europa und in anderen subtropischen Gebieten.</a:t>
            </a:r>
          </a:p>
          <a:p>
            <a:pPr algn="ctr"/>
            <a:endParaRPr lang="de-DE" sz="1200" dirty="0">
              <a:solidFill>
                <a:schemeClr val="bg1"/>
              </a:solidFill>
              <a:latin typeface="Overlock" panose="02000506030000020004"/>
            </a:endParaRPr>
          </a:p>
        </p:txBody>
      </p:sp>
      <p:pic>
        <p:nvPicPr>
          <p:cNvPr id="3" name="Grafik 2"/>
          <p:cNvPicPr>
            <a:picLocks noChangeAspect="1"/>
          </p:cNvPicPr>
          <p:nvPr/>
        </p:nvPicPr>
        <p:blipFill>
          <a:blip r:embed="rId2"/>
          <a:stretch>
            <a:fillRect/>
          </a:stretch>
        </p:blipFill>
        <p:spPr>
          <a:xfrm>
            <a:off x="957232" y="1584910"/>
            <a:ext cx="1651952" cy="1241545"/>
          </a:xfrm>
          <a:prstGeom prst="rect">
            <a:avLst/>
          </a:prstGeom>
          <a:ln>
            <a:solidFill>
              <a:schemeClr val="tx1"/>
            </a:solidFill>
          </a:ln>
        </p:spPr>
      </p:pic>
      <p:pic>
        <p:nvPicPr>
          <p:cNvPr id="4" name="Grafik 3"/>
          <p:cNvPicPr>
            <a:picLocks noChangeAspect="1"/>
          </p:cNvPicPr>
          <p:nvPr/>
        </p:nvPicPr>
        <p:blipFill>
          <a:blip r:embed="rId3"/>
          <a:stretch>
            <a:fillRect/>
          </a:stretch>
        </p:blipFill>
        <p:spPr>
          <a:xfrm>
            <a:off x="832060" y="4592994"/>
            <a:ext cx="1991853" cy="1328939"/>
          </a:xfrm>
          <a:prstGeom prst="rect">
            <a:avLst/>
          </a:prstGeom>
          <a:ln>
            <a:solidFill>
              <a:schemeClr val="tx1"/>
            </a:solidFill>
          </a:ln>
        </p:spPr>
      </p:pic>
      <p:pic>
        <p:nvPicPr>
          <p:cNvPr id="6" name="Grafik 5"/>
          <p:cNvPicPr>
            <a:picLocks noChangeAspect="1"/>
          </p:cNvPicPr>
          <p:nvPr/>
        </p:nvPicPr>
        <p:blipFill>
          <a:blip r:embed="rId4"/>
          <a:stretch>
            <a:fillRect/>
          </a:stretch>
        </p:blipFill>
        <p:spPr>
          <a:xfrm>
            <a:off x="1827986" y="7759921"/>
            <a:ext cx="1162684" cy="872013"/>
          </a:xfrm>
          <a:prstGeom prst="rect">
            <a:avLst/>
          </a:prstGeom>
          <a:ln>
            <a:solidFill>
              <a:schemeClr val="tx1"/>
            </a:solidFill>
          </a:ln>
        </p:spPr>
      </p:pic>
      <p:pic>
        <p:nvPicPr>
          <p:cNvPr id="7" name="Grafik 6"/>
          <p:cNvPicPr>
            <a:picLocks noChangeAspect="1"/>
          </p:cNvPicPr>
          <p:nvPr/>
        </p:nvPicPr>
        <p:blipFill>
          <a:blip r:embed="rId5"/>
          <a:stretch>
            <a:fillRect/>
          </a:stretch>
        </p:blipFill>
        <p:spPr>
          <a:xfrm>
            <a:off x="522838" y="7522178"/>
            <a:ext cx="1119111" cy="1347501"/>
          </a:xfrm>
          <a:prstGeom prst="rect">
            <a:avLst/>
          </a:prstGeom>
          <a:ln>
            <a:solidFill>
              <a:schemeClr val="tx1"/>
            </a:solidFill>
          </a:ln>
        </p:spPr>
      </p:pic>
    </p:spTree>
    <p:extLst>
      <p:ext uri="{BB962C8B-B14F-4D97-AF65-F5344CB8AC3E}">
        <p14:creationId xmlns:p14="http://schemas.microsoft.com/office/powerpoint/2010/main" val="1256761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65176" y="590478"/>
            <a:ext cx="2944368" cy="2587943"/>
          </a:xfrm>
          <a:prstGeom prst="round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white"/>
                </a:solidFill>
                <a:effectLst/>
                <a:uLnTx/>
                <a:uFillTx/>
                <a:latin typeface="Overlock" panose="02000506030000020004"/>
                <a:ea typeface="+mn-ea"/>
                <a:cs typeface="+mn-cs"/>
              </a:rPr>
              <a:t>Tomate</a:t>
            </a:r>
            <a:endParaRPr kumimoji="0" lang="de-DE" sz="2400" b="1" i="0" u="none" strike="noStrike" kern="1200" cap="none" spc="0" normalizeH="0" baseline="0" noProof="0" dirty="0">
              <a:ln>
                <a:noFill/>
              </a:ln>
              <a:solidFill>
                <a:prstClr val="white"/>
              </a:solidFill>
              <a:effectLst/>
              <a:uLnTx/>
              <a:uFillTx/>
              <a:latin typeface="Overlock" panose="020005060300000200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feld 8"/>
          <p:cNvSpPr txBox="1"/>
          <p:nvPr/>
        </p:nvSpPr>
        <p:spPr>
          <a:xfrm>
            <a:off x="3754484" y="590477"/>
            <a:ext cx="2944368" cy="2587943"/>
          </a:xfrm>
          <a:prstGeom prst="round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2400" b="1" i="0" u="none" strike="noStrike" kern="1200" cap="none" spc="0" normalizeH="0" baseline="0" noProof="0" dirty="0">
              <a:ln>
                <a:noFill/>
              </a:ln>
              <a:solidFill>
                <a:prstClr val="black"/>
              </a:solidFill>
              <a:effectLst/>
              <a:uLnTx/>
              <a:uFillTx/>
              <a:latin typeface="Overlock" panose="020005060300000200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feld 9"/>
          <p:cNvSpPr txBox="1"/>
          <p:nvPr/>
        </p:nvSpPr>
        <p:spPr>
          <a:xfrm>
            <a:off x="3799910" y="707231"/>
            <a:ext cx="2841209" cy="1736646"/>
          </a:xfrm>
          <a:prstGeom prst="round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white"/>
                </a:solidFill>
                <a:effectLst/>
                <a:uLnTx/>
                <a:uFillTx/>
                <a:latin typeface="Overlock" panose="02000506030000020004"/>
                <a:ea typeface="+mn-ea"/>
                <a:cs typeface="+mn-cs"/>
              </a:rPr>
              <a:t>Die </a:t>
            </a:r>
            <a:r>
              <a:rPr kumimoji="0" lang="de-DE" sz="1200" b="0" i="0" u="none" strike="noStrike" kern="1200" cap="none" spc="0" normalizeH="0" baseline="0" noProof="0" dirty="0">
                <a:ln>
                  <a:noFill/>
                </a:ln>
                <a:solidFill>
                  <a:prstClr val="white"/>
                </a:solidFill>
                <a:effectLst/>
                <a:uLnTx/>
                <a:uFillTx/>
                <a:latin typeface="Overlock" panose="02000506030000020004"/>
                <a:ea typeface="+mn-ea"/>
                <a:cs typeface="+mn-cs"/>
              </a:rPr>
              <a:t>Tomate stammt ursprünglich aus Südamerika. Über Mexiko gelangte sie nach Europa. Aber dort wurde sie lange Zeit nur in Italien gegessen, in anderen Ländern hielt man sie für giftig. Zu einer weltweit beliebten Gemüsepflanze entwickelte sie sich erst in den 1920 Jahren.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white"/>
                </a:solidFill>
                <a:effectLst/>
                <a:uLnTx/>
                <a:uFillTx/>
                <a:latin typeface="Overlock" panose="02000506030000020004"/>
                <a:ea typeface="+mn-ea"/>
                <a:cs typeface="+mn-cs"/>
              </a:rPr>
              <a:t> </a:t>
            </a:r>
            <a:endParaRPr kumimoji="0" lang="de-DE" sz="1200" b="0" i="0" u="none" strike="noStrike" kern="1200" cap="none" spc="0" normalizeH="0" baseline="0" noProof="0" dirty="0">
              <a:ln>
                <a:noFill/>
              </a:ln>
              <a:solidFill>
                <a:prstClr val="white"/>
              </a:solidFill>
              <a:effectLst/>
              <a:uLnTx/>
              <a:uFillTx/>
              <a:latin typeface="Overlock" panose="02000506030000020004"/>
              <a:ea typeface="+mn-ea"/>
              <a:cs typeface="+mn-cs"/>
            </a:endParaRPr>
          </a:p>
        </p:txBody>
      </p:sp>
      <p:pic>
        <p:nvPicPr>
          <p:cNvPr id="17" name="Grafik 16"/>
          <p:cNvPicPr>
            <a:picLocks noChangeAspect="1"/>
          </p:cNvPicPr>
          <p:nvPr/>
        </p:nvPicPr>
        <p:blipFill>
          <a:blip r:embed="rId2"/>
          <a:stretch>
            <a:fillRect/>
          </a:stretch>
        </p:blipFill>
        <p:spPr>
          <a:xfrm>
            <a:off x="810116" y="1546354"/>
            <a:ext cx="1854488" cy="1370582"/>
          </a:xfrm>
          <a:prstGeom prst="rect">
            <a:avLst/>
          </a:prstGeom>
          <a:ln>
            <a:solidFill>
              <a:schemeClr val="tx1"/>
            </a:solidFill>
          </a:ln>
        </p:spPr>
      </p:pic>
    </p:spTree>
    <p:extLst>
      <p:ext uri="{BB962C8B-B14F-4D97-AF65-F5344CB8AC3E}">
        <p14:creationId xmlns:p14="http://schemas.microsoft.com/office/powerpoint/2010/main" val="1639768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2555012" y="4530373"/>
            <a:ext cx="2410180" cy="523220"/>
          </a:xfrm>
          <a:prstGeom prst="rect">
            <a:avLst/>
          </a:prstGeom>
          <a:noFill/>
        </p:spPr>
        <p:txBody>
          <a:bodyPr wrap="square" rtlCol="0">
            <a:spAutoFit/>
          </a:bodyPr>
          <a:lstStyle/>
          <a:p>
            <a:r>
              <a:rPr lang="de-DE" sz="2800" b="1" dirty="0" smtClean="0">
                <a:solidFill>
                  <a:schemeClr val="bg1"/>
                </a:solidFill>
                <a:latin typeface="Overlock" panose="02000506030000020004"/>
              </a:rPr>
              <a:t>Smartphone</a:t>
            </a:r>
            <a:endParaRPr lang="de-DE" sz="2800" b="1" dirty="0">
              <a:solidFill>
                <a:schemeClr val="bg1"/>
              </a:solidFill>
              <a:latin typeface="Overlock" panose="02000506030000020004"/>
            </a:endParaRPr>
          </a:p>
        </p:txBody>
      </p:sp>
      <p:sp>
        <p:nvSpPr>
          <p:cNvPr id="5" name="Title 1">
            <a:extLst>
              <a:ext uri="{FF2B5EF4-FFF2-40B4-BE49-F238E27FC236}">
                <a16:creationId xmlns:a16="http://schemas.microsoft.com/office/drawing/2014/main" id="{B752D46E-19B7-74C7-465C-F88FB99A0C52}"/>
              </a:ext>
            </a:extLst>
          </p:cNvPr>
          <p:cNvSpPr txBox="1">
            <a:spLocks/>
          </p:cNvSpPr>
          <p:nvPr/>
        </p:nvSpPr>
        <p:spPr>
          <a:xfrm>
            <a:off x="483501" y="969264"/>
            <a:ext cx="6553202" cy="8321040"/>
          </a:xfrm>
          <a:prstGeom prst="rect">
            <a:avLst/>
          </a:prstGeom>
          <a:solidFill>
            <a:schemeClr val="accent6"/>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4400" b="1" dirty="0" smtClean="0">
              <a:solidFill>
                <a:schemeClr val="bg1"/>
              </a:solidFill>
              <a:latin typeface="Overlock" panose="02000506030000020004" pitchFamily="2" charset="77"/>
              <a:cs typeface="Amatic SC" pitchFamily="2" charset="-79"/>
            </a:endParaRPr>
          </a:p>
          <a:p>
            <a:pPr algn="l">
              <a:lnSpc>
                <a:spcPct val="100000"/>
              </a:lnSpc>
            </a:pPr>
            <a:r>
              <a:rPr lang="de-DE" sz="2400" b="1" dirty="0" smtClean="0">
                <a:solidFill>
                  <a:schemeClr val="bg1"/>
                </a:solidFill>
                <a:latin typeface="Overlock" panose="02000506030000020004" pitchFamily="2" charset="77"/>
                <a:cs typeface="Amatic SC" pitchFamily="2" charset="-79"/>
              </a:rPr>
              <a:t>-</a:t>
            </a:r>
            <a:r>
              <a:rPr lang="de-DE" sz="2400" b="1" dirty="0" smtClean="0">
                <a:solidFill>
                  <a:schemeClr val="bg1"/>
                </a:solidFill>
                <a:latin typeface="Overlock" panose="02000506030000020004" pitchFamily="2" charset="77"/>
                <a:cs typeface="Amatic SC" pitchFamily="2" charset="-79"/>
              </a:rPr>
              <a:t>10</a:t>
            </a:r>
            <a:r>
              <a:rPr lang="de-DE" sz="2400" b="1" dirty="0" smtClean="0">
                <a:solidFill>
                  <a:schemeClr val="bg1"/>
                </a:solidFill>
                <a:latin typeface="Overlock" panose="02000506030000020004" pitchFamily="2" charset="77"/>
                <a:cs typeface="Amatic SC" pitchFamily="2" charset="-79"/>
              </a:rPr>
              <a:t> Klemmbretter, davon 5 mit dem laminierten Arbeitsblatt „Habe ich gesehen“ und 5 mit dem laminierten Arbeitsblatt „Habe ich nicht gesehen“;</a:t>
            </a:r>
          </a:p>
          <a:p>
            <a:pPr algn="l">
              <a:lnSpc>
                <a:spcPct val="100000"/>
              </a:lnSpc>
            </a:pPr>
            <a:r>
              <a:rPr lang="de-DE" sz="2400" b="1" dirty="0">
                <a:solidFill>
                  <a:schemeClr val="bg1"/>
                </a:solidFill>
                <a:latin typeface="Overlock" panose="02000506030000020004" pitchFamily="2" charset="77"/>
                <a:cs typeface="Amatic SC" pitchFamily="2" charset="-79"/>
              </a:rPr>
              <a:t> d</a:t>
            </a:r>
            <a:r>
              <a:rPr lang="de-DE" sz="2400" b="1" dirty="0" smtClean="0">
                <a:solidFill>
                  <a:schemeClr val="bg1"/>
                </a:solidFill>
                <a:latin typeface="Overlock" panose="02000506030000020004" pitchFamily="2" charset="77"/>
                <a:cs typeface="Amatic SC" pitchFamily="2" charset="-79"/>
              </a:rPr>
              <a:t>ie </a:t>
            </a:r>
            <a:r>
              <a:rPr lang="de-DE" sz="2400" b="1" dirty="0">
                <a:solidFill>
                  <a:schemeClr val="bg1"/>
                </a:solidFill>
                <a:latin typeface="Overlock" panose="02000506030000020004" pitchFamily="2" charset="77"/>
                <a:cs typeface="Amatic SC" pitchFamily="2" charset="-79"/>
              </a:rPr>
              <a:t>gelben Felder je mit Klett </a:t>
            </a:r>
            <a:r>
              <a:rPr lang="de-DE" sz="2400" b="1" dirty="0" smtClean="0">
                <a:solidFill>
                  <a:schemeClr val="bg1"/>
                </a:solidFill>
                <a:latin typeface="Overlock" panose="02000506030000020004" pitchFamily="2" charset="77"/>
                <a:cs typeface="Amatic SC" pitchFamily="2" charset="-79"/>
              </a:rPr>
              <a:t>bekleben</a:t>
            </a:r>
            <a:endParaRPr lang="de-DE" sz="2400" b="1" dirty="0">
              <a:solidFill>
                <a:schemeClr val="bg1"/>
              </a:solidFill>
              <a:latin typeface="Overlock" panose="02000506030000020004" pitchFamily="2" charset="77"/>
              <a:cs typeface="Amatic SC" pitchFamily="2" charset="-79"/>
            </a:endParaRPr>
          </a:p>
          <a:p>
            <a:pPr algn="l">
              <a:lnSpc>
                <a:spcPct val="100000"/>
              </a:lnSpc>
            </a:pPr>
            <a:endParaRPr lang="de-DE" sz="2400" b="1" dirty="0" smtClean="0">
              <a:solidFill>
                <a:schemeClr val="bg1"/>
              </a:solidFill>
              <a:latin typeface="Overlock" panose="02000506030000020004" pitchFamily="2" charset="77"/>
              <a:cs typeface="Amatic SC" pitchFamily="2" charset="-79"/>
            </a:endParaRPr>
          </a:p>
          <a:p>
            <a:pPr algn="l">
              <a:lnSpc>
                <a:spcPct val="100000"/>
              </a:lnSpc>
            </a:pPr>
            <a:endParaRPr lang="de-DE" sz="2400" b="1" dirty="0">
              <a:solidFill>
                <a:schemeClr val="bg1"/>
              </a:solidFill>
              <a:latin typeface="Overlock" panose="02000506030000020004" pitchFamily="2" charset="77"/>
              <a:cs typeface="Amatic SC" pitchFamily="2" charset="-79"/>
            </a:endParaRPr>
          </a:p>
          <a:p>
            <a:pPr algn="l">
              <a:lnSpc>
                <a:spcPct val="100000"/>
              </a:lnSpc>
            </a:pPr>
            <a:endParaRPr lang="de-DE" sz="2400" b="1" dirty="0" smtClean="0">
              <a:solidFill>
                <a:schemeClr val="bg1"/>
              </a:solidFill>
              <a:latin typeface="Overlock" panose="02000506030000020004" pitchFamily="2" charset="77"/>
              <a:cs typeface="Amatic SC" pitchFamily="2" charset="-79"/>
            </a:endParaRPr>
          </a:p>
          <a:p>
            <a:pPr algn="l">
              <a:lnSpc>
                <a:spcPct val="100000"/>
              </a:lnSpc>
            </a:pPr>
            <a:endParaRPr lang="de-DE" sz="2400" b="1" dirty="0">
              <a:solidFill>
                <a:schemeClr val="bg1"/>
              </a:solidFill>
              <a:latin typeface="Overlock" panose="02000506030000020004" pitchFamily="2" charset="77"/>
              <a:cs typeface="Amatic SC" pitchFamily="2" charset="-79"/>
            </a:endParaRPr>
          </a:p>
          <a:p>
            <a:pPr algn="l">
              <a:lnSpc>
                <a:spcPct val="100000"/>
              </a:lnSpc>
            </a:pPr>
            <a:endParaRPr lang="de-DE" sz="2400" b="1" dirty="0" smtClean="0">
              <a:solidFill>
                <a:schemeClr val="bg1"/>
              </a:solidFill>
              <a:latin typeface="Overlock" panose="02000506030000020004" pitchFamily="2" charset="77"/>
              <a:cs typeface="Amatic SC" pitchFamily="2" charset="-79"/>
            </a:endParaRPr>
          </a:p>
          <a:p>
            <a:pPr algn="l">
              <a:lnSpc>
                <a:spcPct val="100000"/>
              </a:lnSpc>
            </a:pPr>
            <a:endParaRPr lang="de-DE" sz="2400" b="1" dirty="0">
              <a:solidFill>
                <a:schemeClr val="bg1"/>
              </a:solidFill>
              <a:latin typeface="Overlock" panose="02000506030000020004" pitchFamily="2" charset="77"/>
              <a:cs typeface="Amatic SC" pitchFamily="2" charset="-79"/>
            </a:endParaRPr>
          </a:p>
          <a:p>
            <a:pPr algn="l">
              <a:lnSpc>
                <a:spcPct val="100000"/>
              </a:lnSpc>
            </a:pPr>
            <a:endParaRPr lang="de-DE" sz="2400" b="1" dirty="0" smtClean="0">
              <a:solidFill>
                <a:schemeClr val="bg1"/>
              </a:solidFill>
              <a:latin typeface="Overlock" panose="02000506030000020004" pitchFamily="2" charset="77"/>
              <a:cs typeface="Amatic SC" pitchFamily="2" charset="-79"/>
            </a:endParaRPr>
          </a:p>
          <a:p>
            <a:pPr algn="l">
              <a:lnSpc>
                <a:spcPct val="100000"/>
              </a:lnSpc>
            </a:pPr>
            <a:endParaRPr lang="de-DE" sz="2400" b="1" dirty="0">
              <a:solidFill>
                <a:schemeClr val="bg1"/>
              </a:solidFill>
              <a:latin typeface="Overlock" panose="02000506030000020004" pitchFamily="2" charset="77"/>
              <a:cs typeface="Amatic SC" pitchFamily="2" charset="-79"/>
            </a:endParaRPr>
          </a:p>
          <a:p>
            <a:pPr algn="l">
              <a:lnSpc>
                <a:spcPct val="100000"/>
              </a:lnSpc>
            </a:pPr>
            <a:endParaRPr lang="de-DE" sz="2400" b="1" dirty="0" smtClean="0">
              <a:solidFill>
                <a:schemeClr val="bg1"/>
              </a:solidFill>
              <a:latin typeface="Overlock" panose="02000506030000020004" pitchFamily="2" charset="77"/>
              <a:cs typeface="Amatic SC" pitchFamily="2" charset="-79"/>
            </a:endParaRPr>
          </a:p>
          <a:p>
            <a:pPr algn="l">
              <a:lnSpc>
                <a:spcPct val="100000"/>
              </a:lnSpc>
            </a:pPr>
            <a:r>
              <a:rPr lang="de-DE" sz="2400" b="1" dirty="0" smtClean="0">
                <a:solidFill>
                  <a:schemeClr val="bg1"/>
                </a:solidFill>
                <a:latin typeface="Overlock" panose="02000506030000020004" pitchFamily="2" charset="77"/>
                <a:cs typeface="Amatic SC" pitchFamily="2" charset="-79"/>
              </a:rPr>
              <a:t>-5x die doppelseitig gedruckten und laminierten „Portraits“ verschiedener Pflanzen. </a:t>
            </a:r>
          </a:p>
          <a:p>
            <a:pPr algn="l">
              <a:lnSpc>
                <a:spcPct val="100000"/>
              </a:lnSpc>
            </a:pPr>
            <a:endParaRPr lang="de-DE" sz="2400" b="1" dirty="0" smtClean="0">
              <a:solidFill>
                <a:schemeClr val="bg1"/>
              </a:solidFill>
              <a:latin typeface="Overlock" panose="02000506030000020004" pitchFamily="2" charset="77"/>
              <a:cs typeface="Amatic SC" pitchFamily="2" charset="-79"/>
            </a:endParaRPr>
          </a:p>
          <a:p>
            <a:pPr algn="l">
              <a:lnSpc>
                <a:spcPct val="100000"/>
              </a:lnSpc>
            </a:pPr>
            <a:endParaRPr lang="de-DE" sz="2400" b="1" dirty="0">
              <a:solidFill>
                <a:schemeClr val="bg1"/>
              </a:solidFill>
              <a:latin typeface="Overlock" panose="02000506030000020004" pitchFamily="2" charset="77"/>
              <a:cs typeface="Amatic SC" pitchFamily="2" charset="-79"/>
            </a:endParaRPr>
          </a:p>
          <a:p>
            <a:pPr algn="l">
              <a:lnSpc>
                <a:spcPct val="100000"/>
              </a:lnSpc>
            </a:pPr>
            <a:endParaRPr lang="de-DE" sz="2400" b="1" dirty="0" smtClean="0">
              <a:solidFill>
                <a:schemeClr val="bg1"/>
              </a:solidFill>
              <a:latin typeface="Overlock" panose="02000506030000020004" pitchFamily="2" charset="77"/>
              <a:cs typeface="Amatic SC" pitchFamily="2" charset="-79"/>
            </a:endParaRPr>
          </a:p>
          <a:p>
            <a:pPr algn="l">
              <a:lnSpc>
                <a:spcPct val="100000"/>
              </a:lnSpc>
            </a:pPr>
            <a:endParaRPr lang="de-DE" sz="2400" b="1" dirty="0">
              <a:solidFill>
                <a:schemeClr val="bg1"/>
              </a:solidFill>
              <a:latin typeface="Overlock" panose="02000506030000020004" pitchFamily="2" charset="77"/>
              <a:cs typeface="Amatic SC" pitchFamily="2" charset="-79"/>
            </a:endParaRPr>
          </a:p>
          <a:p>
            <a:pPr algn="l">
              <a:lnSpc>
                <a:spcPct val="100000"/>
              </a:lnSpc>
            </a:pPr>
            <a:endParaRPr lang="de-DE" sz="2400" b="1" dirty="0" smtClean="0">
              <a:solidFill>
                <a:schemeClr val="bg1"/>
              </a:solidFill>
              <a:latin typeface="Overlock" panose="02000506030000020004" pitchFamily="2" charset="77"/>
              <a:cs typeface="Amatic SC" pitchFamily="2" charset="-79"/>
            </a:endParaRPr>
          </a:p>
          <a:p>
            <a:pPr algn="l">
              <a:lnSpc>
                <a:spcPct val="100000"/>
              </a:lnSpc>
            </a:pPr>
            <a:r>
              <a:rPr lang="de-DE" sz="2800" b="1" dirty="0" smtClean="0">
                <a:solidFill>
                  <a:schemeClr val="bg1"/>
                </a:solidFill>
                <a:latin typeface="Overlock" panose="02000506030000020004" pitchFamily="2" charset="77"/>
                <a:cs typeface="Amatic SC" pitchFamily="2" charset="-79"/>
              </a:rPr>
              <a:t>-Jeweils hier mit Klett bekleben</a:t>
            </a:r>
            <a:endParaRPr lang="de-DE" sz="2800" b="1" dirty="0" smtClean="0">
              <a:solidFill>
                <a:schemeClr val="bg1"/>
              </a:solidFill>
              <a:latin typeface="Overlock" panose="02000506030000020004" pitchFamily="2" charset="77"/>
              <a:cs typeface="Amatic SC" pitchFamily="2" charset="-79"/>
            </a:endParaRPr>
          </a:p>
        </p:txBody>
      </p:sp>
      <p:pic>
        <p:nvPicPr>
          <p:cNvPr id="4" name="Grafik 3"/>
          <p:cNvPicPr>
            <a:picLocks noChangeAspect="1"/>
          </p:cNvPicPr>
          <p:nvPr/>
        </p:nvPicPr>
        <p:blipFill rotWithShape="1">
          <a:blip r:embed="rId2"/>
          <a:srcRect t="2991" r="4687"/>
          <a:stretch/>
        </p:blipFill>
        <p:spPr>
          <a:xfrm>
            <a:off x="944754" y="2921538"/>
            <a:ext cx="1930190" cy="2670433"/>
          </a:xfrm>
          <a:prstGeom prst="rect">
            <a:avLst/>
          </a:prstGeom>
        </p:spPr>
      </p:pic>
      <p:cxnSp>
        <p:nvCxnSpPr>
          <p:cNvPr id="9" name="Gerade Verbindung mit Pfeil 8">
            <a:extLst>
              <a:ext uri="{FF2B5EF4-FFF2-40B4-BE49-F238E27FC236}">
                <a16:creationId xmlns:a16="http://schemas.microsoft.com/office/drawing/2014/main" id="{3146B570-A725-F063-F652-8648CD18640C}"/>
              </a:ext>
            </a:extLst>
          </p:cNvPr>
          <p:cNvCxnSpPr>
            <a:cxnSpLocks/>
          </p:cNvCxnSpPr>
          <p:nvPr/>
        </p:nvCxnSpPr>
        <p:spPr>
          <a:xfrm>
            <a:off x="2329065" y="2661877"/>
            <a:ext cx="232437" cy="762006"/>
          </a:xfrm>
          <a:prstGeom prst="straightConnector1">
            <a:avLst/>
          </a:prstGeom>
          <a:ln w="28575">
            <a:solidFill>
              <a:srgbClr val="D91F53"/>
            </a:solidFill>
            <a:tailEnd type="triangle"/>
          </a:ln>
        </p:spPr>
        <p:style>
          <a:lnRef idx="1">
            <a:schemeClr val="accent1"/>
          </a:lnRef>
          <a:fillRef idx="0">
            <a:schemeClr val="accent1"/>
          </a:fillRef>
          <a:effectRef idx="0">
            <a:schemeClr val="accent1"/>
          </a:effectRef>
          <a:fontRef idx="minor">
            <a:schemeClr val="tx1"/>
          </a:fontRef>
        </p:style>
      </p:cxnSp>
      <p:pic>
        <p:nvPicPr>
          <p:cNvPr id="19" name="Grafik 18"/>
          <p:cNvPicPr>
            <a:picLocks noChangeAspect="1"/>
          </p:cNvPicPr>
          <p:nvPr/>
        </p:nvPicPr>
        <p:blipFill>
          <a:blip r:embed="rId3"/>
          <a:stretch>
            <a:fillRect/>
          </a:stretch>
        </p:blipFill>
        <p:spPr>
          <a:xfrm>
            <a:off x="930145" y="6789996"/>
            <a:ext cx="3249733" cy="1508497"/>
          </a:xfrm>
          <a:prstGeom prst="rect">
            <a:avLst/>
          </a:prstGeom>
        </p:spPr>
      </p:pic>
      <p:pic>
        <p:nvPicPr>
          <p:cNvPr id="22" name="Grafik 21"/>
          <p:cNvPicPr>
            <a:picLocks noChangeAspect="1"/>
          </p:cNvPicPr>
          <p:nvPr/>
        </p:nvPicPr>
        <p:blipFill>
          <a:blip r:embed="rId4"/>
          <a:stretch>
            <a:fillRect/>
          </a:stretch>
        </p:blipFill>
        <p:spPr>
          <a:xfrm>
            <a:off x="3002773" y="2917605"/>
            <a:ext cx="1962419" cy="2660331"/>
          </a:xfrm>
          <a:prstGeom prst="rect">
            <a:avLst/>
          </a:prstGeom>
        </p:spPr>
      </p:pic>
      <p:cxnSp>
        <p:nvCxnSpPr>
          <p:cNvPr id="24" name="Gerade Verbindung mit Pfeil 23">
            <a:extLst>
              <a:ext uri="{FF2B5EF4-FFF2-40B4-BE49-F238E27FC236}">
                <a16:creationId xmlns:a16="http://schemas.microsoft.com/office/drawing/2014/main" id="{3146B570-A725-F063-F652-8648CD18640C}"/>
              </a:ext>
            </a:extLst>
          </p:cNvPr>
          <p:cNvCxnSpPr>
            <a:cxnSpLocks/>
          </p:cNvCxnSpPr>
          <p:nvPr/>
        </p:nvCxnSpPr>
        <p:spPr>
          <a:xfrm flipH="1" flipV="1">
            <a:off x="3498617" y="8021760"/>
            <a:ext cx="212178" cy="51509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777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752D46E-19B7-74C7-465C-F88FB99A0C52}"/>
              </a:ext>
            </a:extLst>
          </p:cNvPr>
          <p:cNvSpPr txBox="1">
            <a:spLocks/>
          </p:cNvSpPr>
          <p:nvPr/>
        </p:nvSpPr>
        <p:spPr>
          <a:xfrm>
            <a:off x="245757" y="1152144"/>
            <a:ext cx="3466707" cy="1920240"/>
          </a:xfrm>
          <a:prstGeom prst="roundRect">
            <a:avLst/>
          </a:prstGeom>
          <a:solidFill>
            <a:schemeClr val="accent6"/>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4400" b="1" dirty="0" smtClean="0">
              <a:solidFill>
                <a:schemeClr val="bg1"/>
              </a:solidFill>
              <a:latin typeface="Overlock" panose="02000506030000020004" pitchFamily="2" charset="77"/>
              <a:cs typeface="Amatic SC" pitchFamily="2" charset="-79"/>
            </a:endParaRPr>
          </a:p>
          <a:p>
            <a:pPr>
              <a:lnSpc>
                <a:spcPct val="100000"/>
              </a:lnSpc>
            </a:pPr>
            <a:r>
              <a:rPr lang="de-DE" sz="4400" b="1" dirty="0" smtClean="0">
                <a:solidFill>
                  <a:schemeClr val="bg1"/>
                </a:solidFill>
                <a:latin typeface="Overlock" panose="02000506030000020004" pitchFamily="2" charset="77"/>
                <a:cs typeface="Amatic SC" pitchFamily="2" charset="-79"/>
              </a:rPr>
              <a:t>Gruppe 1</a:t>
            </a:r>
            <a:endParaRPr lang="de-DE" sz="2800" b="1" dirty="0" smtClean="0">
              <a:solidFill>
                <a:schemeClr val="bg1"/>
              </a:solidFill>
              <a:latin typeface="Overlock" panose="02000506030000020004" pitchFamily="2" charset="77"/>
              <a:cs typeface="Amatic SC" pitchFamily="2" charset="-79"/>
            </a:endParaRPr>
          </a:p>
        </p:txBody>
      </p:sp>
      <p:sp>
        <p:nvSpPr>
          <p:cNvPr id="5" name="Title 1">
            <a:extLst>
              <a:ext uri="{FF2B5EF4-FFF2-40B4-BE49-F238E27FC236}">
                <a16:creationId xmlns:a16="http://schemas.microsoft.com/office/drawing/2014/main" id="{B752D46E-19B7-74C7-465C-F88FB99A0C52}"/>
              </a:ext>
            </a:extLst>
          </p:cNvPr>
          <p:cNvSpPr txBox="1">
            <a:spLocks/>
          </p:cNvSpPr>
          <p:nvPr/>
        </p:nvSpPr>
        <p:spPr>
          <a:xfrm>
            <a:off x="3379101" y="3361944"/>
            <a:ext cx="3466707" cy="1920240"/>
          </a:xfrm>
          <a:prstGeom prst="roundRect">
            <a:avLst/>
          </a:prstGeom>
          <a:solidFill>
            <a:schemeClr val="accent6"/>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4400" b="1" dirty="0" smtClean="0">
              <a:solidFill>
                <a:schemeClr val="bg1"/>
              </a:solidFill>
              <a:latin typeface="Overlock" panose="02000506030000020004" pitchFamily="2" charset="77"/>
              <a:cs typeface="Amatic SC" pitchFamily="2" charset="-79"/>
            </a:endParaRPr>
          </a:p>
          <a:p>
            <a:pPr>
              <a:lnSpc>
                <a:spcPct val="100000"/>
              </a:lnSpc>
            </a:pPr>
            <a:r>
              <a:rPr lang="de-DE" sz="4400" b="1" dirty="0" smtClean="0">
                <a:solidFill>
                  <a:schemeClr val="bg1"/>
                </a:solidFill>
                <a:latin typeface="Overlock" panose="02000506030000020004" pitchFamily="2" charset="77"/>
                <a:cs typeface="Amatic SC" pitchFamily="2" charset="-79"/>
              </a:rPr>
              <a:t>Gruppe 2</a:t>
            </a:r>
            <a:endParaRPr lang="de-DE" sz="2800" b="1" dirty="0" smtClean="0">
              <a:solidFill>
                <a:schemeClr val="bg1"/>
              </a:solidFill>
              <a:latin typeface="Overlock" panose="02000506030000020004" pitchFamily="2" charset="77"/>
              <a:cs typeface="Amatic SC" pitchFamily="2" charset="-79"/>
            </a:endParaRPr>
          </a:p>
        </p:txBody>
      </p:sp>
      <p:sp>
        <p:nvSpPr>
          <p:cNvPr id="6" name="Title 1">
            <a:extLst>
              <a:ext uri="{FF2B5EF4-FFF2-40B4-BE49-F238E27FC236}">
                <a16:creationId xmlns:a16="http://schemas.microsoft.com/office/drawing/2014/main" id="{B752D46E-19B7-74C7-465C-F88FB99A0C52}"/>
              </a:ext>
            </a:extLst>
          </p:cNvPr>
          <p:cNvSpPr txBox="1">
            <a:spLocks/>
          </p:cNvSpPr>
          <p:nvPr/>
        </p:nvSpPr>
        <p:spPr>
          <a:xfrm>
            <a:off x="407301" y="5867400"/>
            <a:ext cx="3466707" cy="1920240"/>
          </a:xfrm>
          <a:prstGeom prst="roundRect">
            <a:avLst/>
          </a:prstGeom>
          <a:solidFill>
            <a:schemeClr val="accent6"/>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4400" b="1" dirty="0" smtClean="0">
              <a:solidFill>
                <a:schemeClr val="bg1"/>
              </a:solidFill>
              <a:latin typeface="Overlock" panose="02000506030000020004" pitchFamily="2" charset="77"/>
              <a:cs typeface="Amatic SC" pitchFamily="2" charset="-79"/>
            </a:endParaRPr>
          </a:p>
          <a:p>
            <a:pPr>
              <a:lnSpc>
                <a:spcPct val="100000"/>
              </a:lnSpc>
            </a:pPr>
            <a:r>
              <a:rPr lang="de-DE" sz="4400" b="1" dirty="0" smtClean="0">
                <a:solidFill>
                  <a:schemeClr val="bg1"/>
                </a:solidFill>
                <a:latin typeface="Overlock" panose="02000506030000020004" pitchFamily="2" charset="77"/>
                <a:cs typeface="Amatic SC" pitchFamily="2" charset="-79"/>
              </a:rPr>
              <a:t>Gruppe 3</a:t>
            </a:r>
            <a:endParaRPr lang="de-DE" sz="2800" b="1" dirty="0" smtClean="0">
              <a:solidFill>
                <a:schemeClr val="bg1"/>
              </a:solidFill>
              <a:latin typeface="Overlock" panose="02000506030000020004" pitchFamily="2" charset="77"/>
              <a:cs typeface="Amatic SC" pitchFamily="2" charset="-79"/>
            </a:endParaRPr>
          </a:p>
        </p:txBody>
      </p:sp>
      <p:pic>
        <p:nvPicPr>
          <p:cNvPr id="7" name="Picture 2">
            <a:extLst>
              <a:ext uri="{FF2B5EF4-FFF2-40B4-BE49-F238E27FC236}">
                <a16:creationId xmlns:a16="http://schemas.microsoft.com/office/drawing/2014/main" id="{A108879C-FF31-1674-6DE7-C3E59D9D8FAE}"/>
              </a:ext>
            </a:extLst>
          </p:cNvPr>
          <p:cNvPicPr>
            <a:picLocks noChangeAspect="1"/>
          </p:cNvPicPr>
          <p:nvPr/>
        </p:nvPicPr>
        <p:blipFill>
          <a:blip r:embed="rId2"/>
          <a:stretch>
            <a:fillRect/>
          </a:stretch>
        </p:blipFill>
        <p:spPr>
          <a:xfrm>
            <a:off x="317736" y="1321254"/>
            <a:ext cx="916704" cy="1263940"/>
          </a:xfrm>
          <a:prstGeom prst="rect">
            <a:avLst/>
          </a:prstGeom>
        </p:spPr>
      </p:pic>
      <p:pic>
        <p:nvPicPr>
          <p:cNvPr id="9" name="Picture 2">
            <a:extLst>
              <a:ext uri="{FF2B5EF4-FFF2-40B4-BE49-F238E27FC236}">
                <a16:creationId xmlns:a16="http://schemas.microsoft.com/office/drawing/2014/main" id="{A108879C-FF31-1674-6DE7-C3E59D9D8FAE}"/>
              </a:ext>
            </a:extLst>
          </p:cNvPr>
          <p:cNvPicPr>
            <a:picLocks noChangeAspect="1"/>
          </p:cNvPicPr>
          <p:nvPr/>
        </p:nvPicPr>
        <p:blipFill>
          <a:blip r:embed="rId2"/>
          <a:stretch>
            <a:fillRect/>
          </a:stretch>
        </p:blipFill>
        <p:spPr>
          <a:xfrm>
            <a:off x="3415656" y="3494478"/>
            <a:ext cx="916704" cy="1263940"/>
          </a:xfrm>
          <a:prstGeom prst="rect">
            <a:avLst/>
          </a:prstGeom>
        </p:spPr>
      </p:pic>
      <p:pic>
        <p:nvPicPr>
          <p:cNvPr id="10" name="Picture 2">
            <a:extLst>
              <a:ext uri="{FF2B5EF4-FFF2-40B4-BE49-F238E27FC236}">
                <a16:creationId xmlns:a16="http://schemas.microsoft.com/office/drawing/2014/main" id="{A108879C-FF31-1674-6DE7-C3E59D9D8FAE}"/>
              </a:ext>
            </a:extLst>
          </p:cNvPr>
          <p:cNvPicPr>
            <a:picLocks noChangeAspect="1"/>
          </p:cNvPicPr>
          <p:nvPr/>
        </p:nvPicPr>
        <p:blipFill>
          <a:blip r:embed="rId2"/>
          <a:stretch>
            <a:fillRect/>
          </a:stretch>
        </p:blipFill>
        <p:spPr>
          <a:xfrm>
            <a:off x="488424" y="5999934"/>
            <a:ext cx="916704" cy="1263940"/>
          </a:xfrm>
          <a:prstGeom prst="rect">
            <a:avLst/>
          </a:prstGeom>
        </p:spPr>
      </p:pic>
    </p:spTree>
    <p:extLst>
      <p:ext uri="{BB962C8B-B14F-4D97-AF65-F5344CB8AC3E}">
        <p14:creationId xmlns:p14="http://schemas.microsoft.com/office/powerpoint/2010/main" val="794517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475488" y="2607636"/>
            <a:ext cx="6842152" cy="4800197"/>
          </a:xfrm>
          <a:prstGeom prst="rect">
            <a:avLst/>
          </a:prstGeom>
        </p:spPr>
      </p:pic>
      <p:sp>
        <p:nvSpPr>
          <p:cNvPr id="5" name="Title 1">
            <a:extLst>
              <a:ext uri="{FF2B5EF4-FFF2-40B4-BE49-F238E27FC236}">
                <a16:creationId xmlns:a16="http://schemas.microsoft.com/office/drawing/2014/main" id="{B752D46E-19B7-74C7-465C-F88FB99A0C52}"/>
              </a:ext>
            </a:extLst>
          </p:cNvPr>
          <p:cNvSpPr txBox="1">
            <a:spLocks/>
          </p:cNvSpPr>
          <p:nvPr/>
        </p:nvSpPr>
        <p:spPr>
          <a:xfrm>
            <a:off x="245757" y="1005840"/>
            <a:ext cx="4865739" cy="1261872"/>
          </a:xfrm>
          <a:prstGeom prst="roundRect">
            <a:avLst/>
          </a:prstGeom>
          <a:solidFill>
            <a:schemeClr val="accent6"/>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r>
              <a:rPr lang="de-DE" sz="2800" b="1" dirty="0" smtClean="0">
                <a:solidFill>
                  <a:schemeClr val="bg1"/>
                </a:solidFill>
                <a:latin typeface="Overlock" panose="02000506030000020004" pitchFamily="2" charset="77"/>
                <a:cs typeface="Amatic SC" pitchFamily="2" charset="-79"/>
              </a:rPr>
              <a:t>Aromen der Duftpelargonien</a:t>
            </a:r>
            <a:endParaRPr lang="de-DE" sz="4400" b="1" dirty="0" smtClean="0">
              <a:solidFill>
                <a:schemeClr val="bg1"/>
              </a:solidFill>
              <a:latin typeface="Overlock" panose="02000506030000020004" pitchFamily="2" charset="77"/>
              <a:cs typeface="Amatic SC" pitchFamily="2" charset="-79"/>
            </a:endParaRPr>
          </a:p>
        </p:txBody>
      </p:sp>
    </p:spTree>
    <p:extLst>
      <p:ext uri="{BB962C8B-B14F-4D97-AF65-F5344CB8AC3E}">
        <p14:creationId xmlns:p14="http://schemas.microsoft.com/office/powerpoint/2010/main" val="359497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52D46E-19B7-74C7-465C-F88FB99A0C52}"/>
              </a:ext>
            </a:extLst>
          </p:cNvPr>
          <p:cNvSpPr txBox="1">
            <a:spLocks/>
          </p:cNvSpPr>
          <p:nvPr/>
        </p:nvSpPr>
        <p:spPr>
          <a:xfrm>
            <a:off x="245757" y="1005840"/>
            <a:ext cx="4865739" cy="1261872"/>
          </a:xfrm>
          <a:prstGeom prst="roundRect">
            <a:avLst/>
          </a:prstGeom>
          <a:solidFill>
            <a:schemeClr val="accent6"/>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r>
              <a:rPr lang="de-DE" sz="2800" b="1" dirty="0" smtClean="0">
                <a:solidFill>
                  <a:schemeClr val="bg1"/>
                </a:solidFill>
                <a:latin typeface="Overlock" panose="02000506030000020004" pitchFamily="2" charset="77"/>
                <a:cs typeface="Amatic SC" pitchFamily="2" charset="-79"/>
              </a:rPr>
              <a:t>Aromen der Duftpelargonien</a:t>
            </a:r>
            <a:endParaRPr lang="de-DE" sz="4400" b="1" dirty="0" smtClean="0">
              <a:solidFill>
                <a:schemeClr val="bg1"/>
              </a:solidFill>
              <a:latin typeface="Overlock" panose="02000506030000020004" pitchFamily="2" charset="77"/>
              <a:cs typeface="Amatic SC" pitchFamily="2" charset="-79"/>
            </a:endParaRPr>
          </a:p>
        </p:txBody>
      </p:sp>
      <p:pic>
        <p:nvPicPr>
          <p:cNvPr id="6" name="Grafik 5"/>
          <p:cNvPicPr>
            <a:picLocks noChangeAspect="1"/>
          </p:cNvPicPr>
          <p:nvPr/>
        </p:nvPicPr>
        <p:blipFill>
          <a:blip r:embed="rId2"/>
          <a:stretch>
            <a:fillRect/>
          </a:stretch>
        </p:blipFill>
        <p:spPr>
          <a:xfrm>
            <a:off x="627089" y="2572542"/>
            <a:ext cx="6357863" cy="4778332"/>
          </a:xfrm>
          <a:prstGeom prst="rect">
            <a:avLst/>
          </a:prstGeom>
        </p:spPr>
      </p:pic>
    </p:spTree>
    <p:extLst>
      <p:ext uri="{BB962C8B-B14F-4D97-AF65-F5344CB8AC3E}">
        <p14:creationId xmlns:p14="http://schemas.microsoft.com/office/powerpoint/2010/main" val="1974783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52D46E-19B7-74C7-465C-F88FB99A0C52}"/>
              </a:ext>
            </a:extLst>
          </p:cNvPr>
          <p:cNvSpPr txBox="1">
            <a:spLocks/>
          </p:cNvSpPr>
          <p:nvPr/>
        </p:nvSpPr>
        <p:spPr>
          <a:xfrm>
            <a:off x="245757" y="1005840"/>
            <a:ext cx="4865739" cy="1261872"/>
          </a:xfrm>
          <a:prstGeom prst="roundRect">
            <a:avLst/>
          </a:prstGeom>
          <a:solidFill>
            <a:schemeClr val="accent6"/>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r>
              <a:rPr lang="de-DE" sz="2800" b="1" dirty="0" smtClean="0">
                <a:solidFill>
                  <a:schemeClr val="bg1"/>
                </a:solidFill>
                <a:latin typeface="Overlock" panose="02000506030000020004" pitchFamily="2" charset="77"/>
                <a:cs typeface="Amatic SC" pitchFamily="2" charset="-79"/>
              </a:rPr>
              <a:t>Aromen der Duftpelargonien</a:t>
            </a:r>
            <a:endParaRPr lang="de-DE" sz="4400" b="1" dirty="0" smtClean="0">
              <a:solidFill>
                <a:schemeClr val="bg1"/>
              </a:solidFill>
              <a:latin typeface="Overlock" panose="02000506030000020004" pitchFamily="2" charset="77"/>
              <a:cs typeface="Amatic SC" pitchFamily="2" charset="-79"/>
            </a:endParaRPr>
          </a:p>
        </p:txBody>
      </p:sp>
      <p:pic>
        <p:nvPicPr>
          <p:cNvPr id="4" name="Grafik 3"/>
          <p:cNvPicPr>
            <a:picLocks noChangeAspect="1"/>
          </p:cNvPicPr>
          <p:nvPr/>
        </p:nvPicPr>
        <p:blipFill>
          <a:blip r:embed="rId2"/>
          <a:stretch>
            <a:fillRect/>
          </a:stretch>
        </p:blipFill>
        <p:spPr>
          <a:xfrm>
            <a:off x="732181" y="2381962"/>
            <a:ext cx="6431346" cy="4823510"/>
          </a:xfrm>
          <a:prstGeom prst="rect">
            <a:avLst/>
          </a:prstGeom>
        </p:spPr>
      </p:pic>
    </p:spTree>
    <p:extLst>
      <p:ext uri="{BB962C8B-B14F-4D97-AF65-F5344CB8AC3E}">
        <p14:creationId xmlns:p14="http://schemas.microsoft.com/office/powerpoint/2010/main" val="205974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52D46E-19B7-74C7-465C-F88FB99A0C52}"/>
              </a:ext>
            </a:extLst>
          </p:cNvPr>
          <p:cNvSpPr txBox="1">
            <a:spLocks/>
          </p:cNvSpPr>
          <p:nvPr/>
        </p:nvSpPr>
        <p:spPr>
          <a:xfrm>
            <a:off x="245757" y="1005840"/>
            <a:ext cx="4865739" cy="1261872"/>
          </a:xfrm>
          <a:prstGeom prst="roundRect">
            <a:avLst/>
          </a:prstGeom>
          <a:solidFill>
            <a:schemeClr val="accent6"/>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r>
              <a:rPr lang="de-DE" sz="2800" b="1" dirty="0" smtClean="0">
                <a:solidFill>
                  <a:schemeClr val="bg1"/>
                </a:solidFill>
                <a:latin typeface="Overlock" panose="02000506030000020004" pitchFamily="2" charset="77"/>
                <a:cs typeface="Amatic SC" pitchFamily="2" charset="-79"/>
              </a:rPr>
              <a:t>Aromen der Duftpelargonien</a:t>
            </a:r>
            <a:endParaRPr lang="de-DE" sz="4400" b="1" dirty="0" smtClean="0">
              <a:solidFill>
                <a:schemeClr val="bg1"/>
              </a:solidFill>
              <a:latin typeface="Overlock" panose="02000506030000020004" pitchFamily="2" charset="77"/>
              <a:cs typeface="Amatic SC" pitchFamily="2" charset="-79"/>
            </a:endParaRPr>
          </a:p>
        </p:txBody>
      </p:sp>
      <p:pic>
        <p:nvPicPr>
          <p:cNvPr id="2" name="Grafik 1"/>
          <p:cNvPicPr>
            <a:picLocks noChangeAspect="1"/>
          </p:cNvPicPr>
          <p:nvPr/>
        </p:nvPicPr>
        <p:blipFill rotWithShape="1">
          <a:blip r:embed="rId2"/>
          <a:srcRect l="14188" t="10129" r="12734" b="21846"/>
          <a:stretch/>
        </p:blipFill>
        <p:spPr>
          <a:xfrm>
            <a:off x="749809" y="2871216"/>
            <a:ext cx="6627944" cy="4361688"/>
          </a:xfrm>
          <a:prstGeom prst="rect">
            <a:avLst/>
          </a:prstGeom>
        </p:spPr>
      </p:pic>
    </p:spTree>
    <p:extLst>
      <p:ext uri="{BB962C8B-B14F-4D97-AF65-F5344CB8AC3E}">
        <p14:creationId xmlns:p14="http://schemas.microsoft.com/office/powerpoint/2010/main" val="3945702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752D46E-19B7-74C7-465C-F88FB99A0C52}"/>
              </a:ext>
            </a:extLst>
          </p:cNvPr>
          <p:cNvSpPr txBox="1">
            <a:spLocks/>
          </p:cNvSpPr>
          <p:nvPr/>
        </p:nvSpPr>
        <p:spPr>
          <a:xfrm>
            <a:off x="245757" y="1005840"/>
            <a:ext cx="4865739" cy="1261872"/>
          </a:xfrm>
          <a:prstGeom prst="roundRect">
            <a:avLst/>
          </a:prstGeom>
          <a:solidFill>
            <a:schemeClr val="accent6"/>
          </a:solidFill>
        </p:spPr>
        <p:txBody>
          <a:bodyPr vert="horz" lIns="360000" tIns="180000" rIns="360000" bIns="360000"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endParaRPr lang="de-DE" sz="2800" b="1" dirty="0" smtClean="0">
              <a:solidFill>
                <a:schemeClr val="bg1"/>
              </a:solidFill>
              <a:latin typeface="Overlock" panose="02000506030000020004" pitchFamily="2" charset="77"/>
              <a:cs typeface="Amatic SC" pitchFamily="2" charset="-79"/>
            </a:endParaRPr>
          </a:p>
          <a:p>
            <a:pPr algn="l">
              <a:lnSpc>
                <a:spcPct val="100000"/>
              </a:lnSpc>
            </a:pPr>
            <a:r>
              <a:rPr lang="de-DE" sz="2800" b="1" dirty="0" smtClean="0">
                <a:solidFill>
                  <a:schemeClr val="bg1"/>
                </a:solidFill>
                <a:latin typeface="Overlock" panose="02000506030000020004" pitchFamily="2" charset="77"/>
                <a:cs typeface="Amatic SC" pitchFamily="2" charset="-79"/>
              </a:rPr>
              <a:t>Aromen der Duftpelargonien</a:t>
            </a:r>
            <a:endParaRPr lang="de-DE" sz="4400" b="1" dirty="0" smtClean="0">
              <a:solidFill>
                <a:schemeClr val="bg1"/>
              </a:solidFill>
              <a:latin typeface="Overlock" panose="02000506030000020004" pitchFamily="2" charset="77"/>
              <a:cs typeface="Amatic SC" pitchFamily="2" charset="-79"/>
            </a:endParaRPr>
          </a:p>
        </p:txBody>
      </p:sp>
      <p:pic>
        <p:nvPicPr>
          <p:cNvPr id="4" name="Grafik 3"/>
          <p:cNvPicPr>
            <a:picLocks noChangeAspect="1"/>
          </p:cNvPicPr>
          <p:nvPr/>
        </p:nvPicPr>
        <p:blipFill>
          <a:blip r:embed="rId2"/>
          <a:stretch>
            <a:fillRect/>
          </a:stretch>
        </p:blipFill>
        <p:spPr>
          <a:xfrm>
            <a:off x="802190" y="2615763"/>
            <a:ext cx="6235350" cy="4676513"/>
          </a:xfrm>
          <a:prstGeom prst="rect">
            <a:avLst/>
          </a:prstGeom>
        </p:spPr>
      </p:pic>
    </p:spTree>
    <p:extLst>
      <p:ext uri="{BB962C8B-B14F-4D97-AF65-F5344CB8AC3E}">
        <p14:creationId xmlns:p14="http://schemas.microsoft.com/office/powerpoint/2010/main" val="1378597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927903" y="749808"/>
            <a:ext cx="3393905" cy="646331"/>
          </a:xfrm>
          <a:prstGeom prst="rect">
            <a:avLst/>
          </a:prstGeom>
          <a:noFill/>
        </p:spPr>
        <p:txBody>
          <a:bodyPr wrap="square" rtlCol="0">
            <a:spAutoFit/>
          </a:bodyPr>
          <a:lstStyle/>
          <a:p>
            <a:r>
              <a:rPr lang="de-DE" sz="3600" b="1" dirty="0" smtClean="0">
                <a:solidFill>
                  <a:schemeClr val="accent6"/>
                </a:solidFill>
                <a:latin typeface="Overlock" panose="02000506030000020004"/>
              </a:rPr>
              <a:t>Habe ich gesehen</a:t>
            </a:r>
            <a:endParaRPr lang="de-DE" sz="3600" b="1" dirty="0">
              <a:solidFill>
                <a:schemeClr val="accent6"/>
              </a:solidFill>
              <a:latin typeface="Overlock" panose="02000506030000020004"/>
            </a:endParaRPr>
          </a:p>
        </p:txBody>
      </p:sp>
      <p:sp>
        <p:nvSpPr>
          <p:cNvPr id="3" name="Abgerundetes Rechteck 2"/>
          <p:cNvSpPr/>
          <p:nvPr/>
        </p:nvSpPr>
        <p:spPr>
          <a:xfrm>
            <a:off x="329184" y="1545336"/>
            <a:ext cx="2944368" cy="26791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Abgerundetes Rechteck 3"/>
          <p:cNvSpPr/>
          <p:nvPr/>
        </p:nvSpPr>
        <p:spPr>
          <a:xfrm>
            <a:off x="3910584" y="1545336"/>
            <a:ext cx="2944368" cy="26791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Abgerundetes Rechteck 4"/>
          <p:cNvSpPr/>
          <p:nvPr/>
        </p:nvSpPr>
        <p:spPr>
          <a:xfrm>
            <a:off x="329184" y="4632960"/>
            <a:ext cx="2944368" cy="26791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Abgerundetes Rechteck 5"/>
          <p:cNvSpPr/>
          <p:nvPr/>
        </p:nvSpPr>
        <p:spPr>
          <a:xfrm>
            <a:off x="3910584" y="4632960"/>
            <a:ext cx="2944368" cy="26791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Abgerundetes Rechteck 6"/>
          <p:cNvSpPr/>
          <p:nvPr/>
        </p:nvSpPr>
        <p:spPr>
          <a:xfrm>
            <a:off x="329184" y="7720584"/>
            <a:ext cx="2944368" cy="267919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a:stretch>
            <a:fillRect/>
          </a:stretch>
        </p:blipFill>
        <p:spPr>
          <a:xfrm>
            <a:off x="3650379" y="7633188"/>
            <a:ext cx="3342857" cy="2228571"/>
          </a:xfrm>
          <a:prstGeom prst="rect">
            <a:avLst/>
          </a:prstGeom>
        </p:spPr>
      </p:pic>
      <p:sp>
        <p:nvSpPr>
          <p:cNvPr id="10" name="Textfeld 9"/>
          <p:cNvSpPr txBox="1"/>
          <p:nvPr/>
        </p:nvSpPr>
        <p:spPr>
          <a:xfrm>
            <a:off x="3585231" y="9875018"/>
            <a:ext cx="2071073" cy="307777"/>
          </a:xfrm>
          <a:prstGeom prst="rect">
            <a:avLst/>
          </a:prstGeom>
          <a:noFill/>
        </p:spPr>
        <p:txBody>
          <a:bodyPr wrap="square" rtlCol="0">
            <a:spAutoFit/>
          </a:bodyPr>
          <a:lstStyle/>
          <a:p>
            <a:r>
              <a:rPr lang="de-DE" sz="1400" dirty="0" smtClean="0">
                <a:latin typeface="Overlock" panose="02000506030000020004"/>
              </a:rPr>
              <a:t>SG, Alexander Paul Englert</a:t>
            </a:r>
            <a:endParaRPr lang="de-DE" sz="1400" dirty="0">
              <a:latin typeface="Overlock" panose="02000506030000020004"/>
            </a:endParaRPr>
          </a:p>
        </p:txBody>
      </p:sp>
    </p:spTree>
    <p:extLst>
      <p:ext uri="{BB962C8B-B14F-4D97-AF65-F5344CB8AC3E}">
        <p14:creationId xmlns:p14="http://schemas.microsoft.com/office/powerpoint/2010/main" val="18956592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501</Words>
  <Application>Microsoft Office PowerPoint</Application>
  <PresentationFormat>Benutzerdefiniert</PresentationFormat>
  <Paragraphs>178</Paragraphs>
  <Slides>13</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13</vt:i4>
      </vt:variant>
    </vt:vector>
  </HeadingPairs>
  <TitlesOfParts>
    <vt:vector size="18" baseType="lpstr">
      <vt:lpstr>Amatic SC</vt:lpstr>
      <vt:lpstr>Arial</vt:lpstr>
      <vt:lpstr>Calibri</vt:lpstr>
      <vt:lpstr>Overlock</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Infoblatt</dc:title>
  <dc:subject/>
  <dc:creator>Sara Abtahi</dc:creator>
  <cp:keywords/>
  <dc:description/>
  <cp:lastModifiedBy>Daniel Emge</cp:lastModifiedBy>
  <cp:revision>94</cp:revision>
  <dcterms:created xsi:type="dcterms:W3CDTF">2023-11-15T19:04:16Z</dcterms:created>
  <dcterms:modified xsi:type="dcterms:W3CDTF">2024-10-29T15:37:47Z</dcterms:modified>
  <cp:category/>
</cp:coreProperties>
</file>