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7"/>
  </p:notesMasterIdLst>
  <p:handoutMasterIdLst>
    <p:handoutMasterId r:id="rId8"/>
  </p:handoutMasterIdLst>
  <p:sldIdLst>
    <p:sldId id="270" r:id="rId2"/>
    <p:sldId id="271" r:id="rId3"/>
    <p:sldId id="269" r:id="rId4"/>
    <p:sldId id="272" r:id="rId5"/>
    <p:sldId id="273" r:id="rId6"/>
  </p:sldIdLst>
  <p:sldSz cx="7559675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3" userDrawn="1">
          <p15:clr>
            <a:srgbClr val="A4A3A4"/>
          </p15:clr>
        </p15:guide>
        <p15:guide id="2" pos="317" userDrawn="1">
          <p15:clr>
            <a:srgbClr val="A4A3A4"/>
          </p15:clr>
        </p15:guide>
        <p15:guide id="3" pos="4445" userDrawn="1">
          <p15:clr>
            <a:srgbClr val="A4A3A4"/>
          </p15:clr>
        </p15:guide>
        <p15:guide id="4" orient="horz" pos="487" userDrawn="1">
          <p15:clr>
            <a:srgbClr val="A4A3A4"/>
          </p15:clr>
        </p15:guide>
        <p15:guide id="5" orient="horz" pos="6202" userDrawn="1">
          <p15:clr>
            <a:srgbClr val="A4A3A4"/>
          </p15:clr>
        </p15:guide>
        <p15:guide id="6" pos="23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 Robles" initials="iR" lastIdx="1" clrIdx="0">
    <p:extLst>
      <p:ext uri="{19B8F6BF-5375-455C-9EA6-DF929625EA0E}">
        <p15:presenceInfo xmlns:p15="http://schemas.microsoft.com/office/powerpoint/2012/main" userId="0ed2b21f27ea239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7499"/>
    <a:srgbClr val="D91F53"/>
    <a:srgbClr val="8EC549"/>
    <a:srgbClr val="B9D137"/>
    <a:srgbClr val="02AB9F"/>
    <a:srgbClr val="F2F3F3"/>
    <a:srgbClr val="ED2F62"/>
    <a:srgbClr val="2A6584"/>
    <a:srgbClr val="D92353"/>
    <a:srgbClr val="01A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09"/>
    <p:restoredTop sz="96860"/>
  </p:normalViewPr>
  <p:slideViewPr>
    <p:cSldViewPr snapToGrid="0">
      <p:cViewPr varScale="1">
        <p:scale>
          <a:sx n="44" d="100"/>
          <a:sy n="44" d="100"/>
        </p:scale>
        <p:origin x="1936" y="32"/>
      </p:cViewPr>
      <p:guideLst>
        <p:guide orient="horz" pos="533"/>
        <p:guide pos="317"/>
        <p:guide pos="4445"/>
        <p:guide orient="horz" pos="487"/>
        <p:guide orient="horz" pos="6202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B8F166-42BB-7573-443F-E3BEC393D1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AD3E14-7180-8253-282B-70B47861AC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9A6E0-F225-8744-980F-8059D4F30A81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8D0BF-E04B-A471-B631-0AA83684F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6E3CCE-7434-E365-A06B-A6BD0CA38EA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F781C-54E7-F740-B5AD-50E15DE27B85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8783528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AD8FC-3C41-B24F-80B6-849222E8D8E4}" type="datetimeFigureOut">
              <a:rPr lang="en-DE" smtClean="0"/>
              <a:t>11/01/2024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641D5-EF80-3B42-A6D8-3FFA70A51717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2946380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206815C-04CC-726A-012D-A3E290C5D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3F5685E-168B-6E95-1F37-FB3376F6E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202732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3FFCC55-3B11-A4D2-8A78-EF4A88649A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6800" rIns="0" bIns="45720" rtlCol="0" anchor="ctr"/>
          <a:lstStyle>
            <a:lvl1pPr algn="r">
              <a:defRPr sz="1400" b="1">
                <a:solidFill>
                  <a:srgbClr val="D91F53"/>
                </a:solidFill>
              </a:defRPr>
            </a:lvl1pPr>
          </a:lstStyle>
          <a:p>
            <a:fld id="{E4D20B4E-D05D-1342-9033-96884FAEEE54}" type="slidenum">
              <a:rPr lang="en-DE" smtClean="0"/>
              <a:pPr/>
              <a:t>‹Nr.›</a:t>
            </a:fld>
            <a:endParaRPr lang="en-D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F7B1DA-8049-EB45-FC68-9D826E0B16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9728" y="9909729"/>
            <a:ext cx="1544742" cy="56924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400">
                <a:solidFill>
                  <a:srgbClr val="D91F53"/>
                </a:solidFill>
                <a:latin typeface="Overlock" panose="02000506030000020004" pitchFamily="2" charset="77"/>
              </a:defRPr>
            </a:lvl1pPr>
          </a:lstStyle>
          <a:p>
            <a:r>
              <a:rPr lang="en-GB" dirty="0"/>
              <a:t>Lernort Garten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58798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7" userDrawn="1">
          <p15:clr>
            <a:srgbClr val="F26B43"/>
          </p15:clr>
        </p15:guide>
        <p15:guide id="2" pos="23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55012" y="4530373"/>
            <a:ext cx="241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Smartphone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83501" y="445017"/>
            <a:ext cx="6553202" cy="9217152"/>
          </a:xfrm>
          <a:prstGeom prst="rect">
            <a:avLst/>
          </a:prstGeom>
          <a:solidFill>
            <a:schemeClr val="accent6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endParaRPr lang="de-DE" sz="4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>
              <a:lnSpc>
                <a:spcPct val="100000"/>
              </a:lnSpc>
            </a:pPr>
            <a:r>
              <a:rPr lang="de-DE" sz="4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Benötigte Anschauungsmaterialien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-Die</a:t>
            </a:r>
            <a:r>
              <a:rPr lang="de-DE" sz="2400" b="1" dirty="0" smtClean="0">
                <a:solidFill>
                  <a:srgbClr val="367499"/>
                </a:solidFill>
                <a:latin typeface="Overlock" panose="02000506030000020004" pitchFamily="2" charset="77"/>
                <a:cs typeface="Amatic SC" pitchFamily="2" charset="-79"/>
              </a:rPr>
              <a:t> laminierten 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Arbeitsblatt </a:t>
            </a: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„Obst im Schlosspark“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-9x je zusammen auf einem Klemmbrett: 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…das </a:t>
            </a:r>
            <a:r>
              <a:rPr lang="de-DE" sz="2400" b="1" dirty="0" smtClean="0">
                <a:solidFill>
                  <a:srgbClr val="367499"/>
                </a:solidFill>
                <a:latin typeface="Overlock" panose="02000506030000020004" pitchFamily="2" charset="77"/>
                <a:cs typeface="Amatic SC" pitchFamily="2" charset="-79"/>
              </a:rPr>
              <a:t>laminierte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 Arbeitsblatt mit Rätseltext 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…das</a:t>
            </a:r>
            <a:r>
              <a:rPr lang="de-DE" sz="2400" b="1" dirty="0" smtClean="0">
                <a:solidFill>
                  <a:srgbClr val="367499"/>
                </a:solidFill>
                <a:latin typeface="Overlock" panose="02000506030000020004" pitchFamily="2" charset="77"/>
                <a:cs typeface="Amatic SC" pitchFamily="2" charset="-79"/>
              </a:rPr>
              <a:t> nicht-laminierte 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Arbeitsblatt zu Auflösung</a:t>
            </a: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91" y="7703821"/>
            <a:ext cx="1906698" cy="132839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t="4126" r="2760"/>
          <a:stretch/>
        </p:blipFill>
        <p:spPr>
          <a:xfrm>
            <a:off x="4262523" y="2560268"/>
            <a:ext cx="1405337" cy="190163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8433" y="5855956"/>
            <a:ext cx="2093516" cy="11943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94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555012" y="4530373"/>
            <a:ext cx="2410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bg1"/>
                </a:solidFill>
                <a:latin typeface="Overlock" panose="02000506030000020004"/>
              </a:rPr>
              <a:t>Smartphone</a:t>
            </a:r>
            <a:endParaRPr lang="de-DE" sz="2800" b="1" dirty="0">
              <a:solidFill>
                <a:schemeClr val="bg1"/>
              </a:solidFill>
              <a:latin typeface="Overlock" panose="020005060300000200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752D46E-19B7-74C7-465C-F88FB99A0C52}"/>
              </a:ext>
            </a:extLst>
          </p:cNvPr>
          <p:cNvSpPr txBox="1">
            <a:spLocks/>
          </p:cNvSpPr>
          <p:nvPr/>
        </p:nvSpPr>
        <p:spPr>
          <a:xfrm>
            <a:off x="483501" y="445017"/>
            <a:ext cx="6553202" cy="9217152"/>
          </a:xfrm>
          <a:prstGeom prst="rect">
            <a:avLst/>
          </a:prstGeom>
          <a:solidFill>
            <a:schemeClr val="accent6"/>
          </a:solidFill>
        </p:spPr>
        <p:txBody>
          <a:bodyPr vert="horz" lIns="360000" tIns="180000" rIns="360000" bIns="360000" rtlCol="0" anchor="b">
            <a:noAutofit/>
          </a:bodyPr>
          <a:lstStyle>
            <a:lvl1pPr algn="ctr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96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-9x je ein Beutel mit je einer Marone</a:t>
            </a: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 (Esskastanie)</a:t>
            </a: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-Ein Glas mit schätzungsweise 20 000 roten Linsen und ein Glas mit  20 Linsen.</a:t>
            </a: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-1 Kiste mit aufgeschnittenen Apfelstücken der Sorte</a:t>
            </a:r>
            <a:r>
              <a:rPr lang="de-DE" sz="2400" b="1" dirty="0" smtClean="0">
                <a:solidFill>
                  <a:srgbClr val="367499"/>
                </a:solidFill>
                <a:latin typeface="Overlock" panose="02000506030000020004" pitchFamily="2" charset="77"/>
                <a:cs typeface="Amatic SC" pitchFamily="2" charset="-79"/>
              </a:rPr>
              <a:t> Boskoop 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(ältere Sorte)</a:t>
            </a:r>
          </a:p>
          <a:p>
            <a:pPr algn="l">
              <a:lnSpc>
                <a:spcPct val="100000"/>
              </a:lnSpc>
            </a:pPr>
            <a:endParaRPr lang="de-DE" sz="24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r>
              <a:rPr lang="de-DE" sz="2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--1 Kiste mit aufgeschnittenen Apfelstücken der Sorte </a:t>
            </a:r>
            <a:r>
              <a:rPr lang="de-DE" sz="2400" b="1" dirty="0" err="1" smtClean="0">
                <a:solidFill>
                  <a:srgbClr val="367499"/>
                </a:solidFill>
                <a:latin typeface="Overlock" panose="02000506030000020004" pitchFamily="2" charset="77"/>
                <a:cs typeface="Amatic SC" pitchFamily="2" charset="-79"/>
              </a:rPr>
              <a:t>Elstar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 (neuere </a:t>
            </a:r>
            <a:r>
              <a:rPr lang="de-DE" sz="2400" b="1" dirty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Sorte</a:t>
            </a:r>
            <a:r>
              <a:rPr lang="de-DE" sz="24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)</a:t>
            </a:r>
          </a:p>
          <a:p>
            <a:pPr algn="l">
              <a:lnSpc>
                <a:spcPct val="100000"/>
              </a:lnSpc>
            </a:pPr>
            <a:endParaRPr lang="de-DE" sz="24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dirty="0" smtClean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  <a:p>
            <a:pPr algn="l">
              <a:lnSpc>
                <a:spcPct val="100000"/>
              </a:lnSpc>
            </a:pPr>
            <a:endParaRPr lang="de-DE" sz="2800" b="1" i="1" dirty="0">
              <a:solidFill>
                <a:schemeClr val="bg1"/>
              </a:solidFill>
              <a:latin typeface="Overlock" panose="02000506030000020004" pitchFamily="2" charset="77"/>
              <a:cs typeface="Amatic SC" pitchFamily="2" charset="-79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4220" y="672474"/>
            <a:ext cx="1363037" cy="136303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677" y="3382552"/>
            <a:ext cx="1903270" cy="190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805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5D1C288-DE76-DC8B-5DD0-301B9A05C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44" y="1200552"/>
            <a:ext cx="6540500" cy="629752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8B03F53-CDDF-F4CE-3006-FAC4C0FD8FF5}"/>
              </a:ext>
            </a:extLst>
          </p:cNvPr>
          <p:cNvSpPr txBox="1">
            <a:spLocks/>
          </p:cNvSpPr>
          <p:nvPr/>
        </p:nvSpPr>
        <p:spPr>
          <a:xfrm>
            <a:off x="688704" y="2432304"/>
            <a:ext cx="5979380" cy="4828032"/>
          </a:xfrm>
          <a:prstGeom prst="rect">
            <a:avLst/>
          </a:prstGeom>
          <a:noFill/>
          <a:ln>
            <a:noFill/>
          </a:ln>
        </p:spPr>
        <p:txBody>
          <a:bodyPr lIns="360000" tIns="360000" rIns="360000" bIns="0" anchor="ctr">
            <a:noAutofit/>
          </a:bodyPr>
          <a:lstStyle>
            <a:lvl1pPr algn="l" defTabSz="7559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3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e-DE" sz="7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>Obst im Schlosspark</a:t>
            </a:r>
          </a:p>
          <a:p>
            <a:pPr algn="ctr">
              <a:lnSpc>
                <a:spcPct val="100000"/>
              </a:lnSpc>
            </a:pPr>
            <a: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3200" b="1" dirty="0" smtClean="0">
                <a:solidFill>
                  <a:schemeClr val="bg1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72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72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40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  <a:t/>
            </a:r>
            <a:br>
              <a:rPr lang="de-DE" sz="4000" b="1" dirty="0" smtClean="0">
                <a:solidFill>
                  <a:srgbClr val="D91F53"/>
                </a:solidFill>
                <a:latin typeface="Overlock" panose="02000506030000020004" pitchFamily="2" charset="77"/>
                <a:cs typeface="Amatic SC" pitchFamily="2" charset="-79"/>
              </a:rPr>
            </a:br>
            <a:r>
              <a:rPr lang="de-DE" sz="4400" dirty="0" smtClean="0">
                <a:latin typeface="Overlock" panose="02000506030000020004" pitchFamily="2" charset="77"/>
              </a:rPr>
              <a:t/>
            </a:r>
            <a:br>
              <a:rPr lang="de-DE" sz="4400" dirty="0" smtClean="0">
                <a:latin typeface="Overlock" panose="02000506030000020004" pitchFamily="2" charset="77"/>
              </a:rPr>
            </a:br>
            <a:endParaRPr lang="de-DE" sz="4400" dirty="0">
              <a:latin typeface="Overlock" panose="02000506030000020004" pitchFamily="2" charset="77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1DC46C1-1391-B49F-38ED-53A6C083D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16" y="8157421"/>
            <a:ext cx="1662224" cy="1947176"/>
          </a:xfrm>
          <a:prstGeom prst="rect">
            <a:avLst/>
          </a:prstGeom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22B67690-6402-C288-472F-87102AD7C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416" y="8325907"/>
            <a:ext cx="1690120" cy="1979857"/>
          </a:xfrm>
          <a:prstGeom prst="rect">
            <a:avLst/>
          </a:prstGeom>
        </p:spPr>
      </p:pic>
      <p:pic>
        <p:nvPicPr>
          <p:cNvPr id="1026" name="Picture 2" descr="https://de.actionbound.com/qrcodes/orhgsummm/c/RXbVvoNd/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394" y="6780010"/>
            <a:ext cx="3525754" cy="352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371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68908" y="1568907"/>
            <a:ext cx="10691813" cy="7553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6529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58344" y="1558341"/>
            <a:ext cx="10691814" cy="757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91</Words>
  <Application>Microsoft Office PowerPoint</Application>
  <PresentationFormat>Benutzerdefiniert</PresentationFormat>
  <Paragraphs>50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Amatic SC</vt:lpstr>
      <vt:lpstr>Arial</vt:lpstr>
      <vt:lpstr>Calibri</vt:lpstr>
      <vt:lpstr>Overlock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Infoblatt</dc:title>
  <dc:subject/>
  <dc:creator>Sara Abtahi</dc:creator>
  <cp:keywords/>
  <dc:description/>
  <cp:lastModifiedBy>Hiwi-Didaktik</cp:lastModifiedBy>
  <cp:revision>107</cp:revision>
  <dcterms:created xsi:type="dcterms:W3CDTF">2023-11-15T19:04:16Z</dcterms:created>
  <dcterms:modified xsi:type="dcterms:W3CDTF">2024-11-01T14:58:21Z</dcterms:modified>
  <cp:category/>
</cp:coreProperties>
</file>