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
  </p:notesMasterIdLst>
  <p:handoutMasterIdLst>
    <p:handoutMasterId r:id="rId23"/>
  </p:handoutMasterIdLst>
  <p:sldIdLst>
    <p:sldId id="258" r:id="rId2"/>
    <p:sldId id="287" r:id="rId3"/>
    <p:sldId id="276" r:id="rId4"/>
    <p:sldId id="277" r:id="rId5"/>
    <p:sldId id="278" r:id="rId6"/>
    <p:sldId id="288" r:id="rId7"/>
    <p:sldId id="283" r:id="rId8"/>
    <p:sldId id="284" r:id="rId9"/>
    <p:sldId id="285" r:id="rId10"/>
    <p:sldId id="286" r:id="rId11"/>
    <p:sldId id="289" r:id="rId12"/>
    <p:sldId id="290" r:id="rId13"/>
    <p:sldId id="291" r:id="rId14"/>
    <p:sldId id="292" r:id="rId15"/>
    <p:sldId id="293" r:id="rId16"/>
    <p:sldId id="279" r:id="rId17"/>
    <p:sldId id="282" r:id="rId18"/>
    <p:sldId id="281" r:id="rId19"/>
    <p:sldId id="280" r:id="rId20"/>
    <p:sldId id="264" r:id="rId21"/>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3" userDrawn="1">
          <p15:clr>
            <a:srgbClr val="A4A3A4"/>
          </p15:clr>
        </p15:guide>
        <p15:guide id="2" pos="317" userDrawn="1">
          <p15:clr>
            <a:srgbClr val="A4A3A4"/>
          </p15:clr>
        </p15:guide>
        <p15:guide id="3" pos="4445" userDrawn="1">
          <p15:clr>
            <a:srgbClr val="A4A3A4"/>
          </p15:clr>
        </p15:guide>
        <p15:guide id="4" orient="horz" pos="487" userDrawn="1">
          <p15:clr>
            <a:srgbClr val="A4A3A4"/>
          </p15:clr>
        </p15:guide>
        <p15:guide id="5" orient="horz" pos="6202" userDrawn="1">
          <p15:clr>
            <a:srgbClr val="A4A3A4"/>
          </p15:clr>
        </p15:guide>
        <p15:guide id="6"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Robles" initials="iR" lastIdx="1" clrIdx="0">
    <p:extLst>
      <p:ext uri="{19B8F6BF-5375-455C-9EA6-DF929625EA0E}">
        <p15:presenceInfo xmlns:p15="http://schemas.microsoft.com/office/powerpoint/2012/main" userId="0ed2b21f27ea2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2353"/>
    <a:srgbClr val="D91F53"/>
    <a:srgbClr val="B9D137"/>
    <a:srgbClr val="8EC549"/>
    <a:srgbClr val="02AB9F"/>
    <a:srgbClr val="367499"/>
    <a:srgbClr val="F2F3F3"/>
    <a:srgbClr val="ED2F62"/>
    <a:srgbClr val="2A6584"/>
    <a:srgbClr val="01AB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9"/>
    <p:restoredTop sz="96860"/>
  </p:normalViewPr>
  <p:slideViewPr>
    <p:cSldViewPr snapToGrid="0">
      <p:cViewPr varScale="1">
        <p:scale>
          <a:sx n="105" d="100"/>
          <a:sy n="105" d="100"/>
        </p:scale>
        <p:origin x="4044" y="138"/>
      </p:cViewPr>
      <p:guideLst>
        <p:guide orient="horz" pos="533"/>
        <p:guide pos="317"/>
        <p:guide pos="4445"/>
        <p:guide orient="horz" pos="487"/>
        <p:guide orient="horz" pos="6202"/>
        <p:guide pos="2381"/>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8F166-42BB-7573-443F-E3BEC393D1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ABAD3E14-7180-8253-282B-70B47861AC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29A6E0-F225-8744-980F-8059D4F30A81}" type="datetimeFigureOut">
              <a:rPr lang="en-DE" smtClean="0"/>
              <a:t>10/31/2024</a:t>
            </a:fld>
            <a:endParaRPr lang="en-DE"/>
          </a:p>
        </p:txBody>
      </p:sp>
      <p:sp>
        <p:nvSpPr>
          <p:cNvPr id="4" name="Footer Placeholder 3">
            <a:extLst>
              <a:ext uri="{FF2B5EF4-FFF2-40B4-BE49-F238E27FC236}">
                <a16:creationId xmlns:a16="http://schemas.microsoft.com/office/drawing/2014/main" id="{D618D0BF-E04B-A471-B631-0AA83684F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A66E3CCE-7434-E365-A06B-A6BD0CA38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F781C-54E7-F740-B5AD-50E15DE27B85}" type="slidenum">
              <a:rPr lang="en-DE" smtClean="0"/>
              <a:t>‹Nr.›</a:t>
            </a:fld>
            <a:endParaRPr lang="en-DE"/>
          </a:p>
        </p:txBody>
      </p:sp>
    </p:spTree>
    <p:extLst>
      <p:ext uri="{BB962C8B-B14F-4D97-AF65-F5344CB8AC3E}">
        <p14:creationId xmlns:p14="http://schemas.microsoft.com/office/powerpoint/2010/main" val="32878352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AD8FC-3C41-B24F-80B6-849222E8D8E4}" type="datetimeFigureOut">
              <a:rPr lang="en-DE" smtClean="0"/>
              <a:t>10/31/2024</a:t>
            </a:fld>
            <a:endParaRPr lang="en-D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641D5-EF80-3B42-A6D8-3FFA70A51717}" type="slidenum">
              <a:rPr lang="en-DE" smtClean="0"/>
              <a:t>‹Nr.›</a:t>
            </a:fld>
            <a:endParaRPr lang="en-DE"/>
          </a:p>
        </p:txBody>
      </p:sp>
    </p:spTree>
    <p:extLst>
      <p:ext uri="{BB962C8B-B14F-4D97-AF65-F5344CB8AC3E}">
        <p14:creationId xmlns:p14="http://schemas.microsoft.com/office/powerpoint/2010/main" val="82946380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202732026"/>
      </p:ext>
    </p:extLst>
  </p:cSld>
  <p:clrMapOvr>
    <a:masterClrMapping/>
  </p:clrMapOvr>
  <p:extLst>
    <p:ext uri="{DCECCB84-F9BA-43D5-87BE-67443E8EF086}">
      <p15:sldGuideLst xmlns:p15="http://schemas.microsoft.com/office/powerpoint/2012/main">
        <p15:guide id="1" orient="horz" pos="3368"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3FFCC55-3B11-A4D2-8A78-EF4A88649AD7}"/>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3" name="Footer Placeholder 4">
            <a:extLst>
              <a:ext uri="{FF2B5EF4-FFF2-40B4-BE49-F238E27FC236}">
                <a16:creationId xmlns:a16="http://schemas.microsoft.com/office/drawing/2014/main" id="{F4F7B1DA-8049-EB45-FC68-9D826E0B1614}"/>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3587982654"/>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7.e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5.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emf"/><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200">
              <a:solidFill>
                <a:schemeClr val="bg1"/>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503238" y="862072"/>
            <a:ext cx="6553200" cy="4483834"/>
          </a:xfrm>
          <a:prstGeom prst="rect">
            <a:avLst/>
          </a:prstGeom>
          <a:noFill/>
          <a:ln>
            <a:noFill/>
          </a:ln>
        </p:spPr>
        <p:txBody>
          <a:bodyPr lIns="360000" tIns="360000" rIns="360000" bIns="0" anchor="ctr">
            <a:noAutofit/>
          </a:bodyPr>
          <a:lstStyle/>
          <a:p>
            <a:pPr algn="ctr" rtl="0">
              <a:lnSpc>
                <a:spcPct val="100000"/>
              </a:lnSpc>
              <a:spcAft>
                <a:spcPts val="0"/>
              </a:spcAft>
            </a:pPr>
            <a:r>
              <a:rPr lang="de-DE" sz="5400" b="1" dirty="0" smtClean="0">
                <a:solidFill>
                  <a:schemeClr val="bg1"/>
                </a:solidFill>
                <a:latin typeface="Overlock" panose="02000506030000020004" pitchFamily="2" charset="77"/>
                <a:cs typeface="Amatic SC" pitchFamily="2" charset="-79"/>
              </a:rPr>
              <a:t>Uralte Baumriesen</a:t>
            </a:r>
            <a:r>
              <a:rPr lang="de-DE" sz="2000" b="1" dirty="0" smtClean="0">
                <a:solidFill>
                  <a:schemeClr val="bg1"/>
                </a:solidFill>
                <a:latin typeface="Overlock" panose="02000506030000020004" pitchFamily="2" charset="77"/>
                <a:cs typeface="Amatic SC" pitchFamily="2" charset="-79"/>
              </a:rPr>
              <a:t/>
            </a:r>
            <a:br>
              <a:rPr lang="de-DE" sz="2000" b="1" dirty="0" smtClean="0">
                <a:solidFill>
                  <a:schemeClr val="bg1"/>
                </a:solidFill>
                <a:latin typeface="Overlock" panose="02000506030000020004" pitchFamily="2" charset="77"/>
                <a:cs typeface="Amatic SC" pitchFamily="2" charset="-79"/>
              </a:rPr>
            </a:br>
            <a:r>
              <a:rPr lang="de-DE" sz="2000" b="1" dirty="0" smtClean="0">
                <a:solidFill>
                  <a:schemeClr val="bg1"/>
                </a:solidFill>
                <a:latin typeface="Overlock" panose="02000506030000020004" pitchFamily="2" charset="77"/>
                <a:cs typeface="Amatic SC" pitchFamily="2" charset="-79"/>
              </a:rPr>
              <a:t/>
            </a:r>
            <a:br>
              <a:rPr lang="de-DE" sz="2000" b="1" dirty="0" smtClean="0">
                <a:solidFill>
                  <a:schemeClr val="bg1"/>
                </a:solidFill>
                <a:latin typeface="Overlock" panose="02000506030000020004" pitchFamily="2" charset="77"/>
                <a:cs typeface="Amatic SC" pitchFamily="2" charset="-79"/>
              </a:rPr>
            </a:br>
            <a:r>
              <a:rPr lang="de-DE" sz="2800" b="1" dirty="0" smtClean="0">
                <a:solidFill>
                  <a:schemeClr val="bg1"/>
                </a:solidFill>
                <a:latin typeface="Overlock" panose="02000506030000020004" pitchFamily="2" charset="77"/>
                <a:cs typeface="Amatic SC" pitchFamily="2" charset="-79"/>
              </a:rPr>
              <a:t>Alte Bäume</a:t>
            </a:r>
            <a:r>
              <a:rPr lang="de-DE" sz="3600" b="1" dirty="0" smtClean="0">
                <a:solidFill>
                  <a:schemeClr val="bg1"/>
                </a:solidFill>
                <a:latin typeface="Overlock" panose="02000506030000020004" pitchFamily="2" charset="77"/>
                <a:cs typeface="Amatic SC" pitchFamily="2" charset="-79"/>
              </a:rPr>
              <a:t/>
            </a:r>
            <a:br>
              <a:rPr lang="de-DE" sz="3600" b="1" dirty="0" smtClean="0">
                <a:solidFill>
                  <a:schemeClr val="bg1"/>
                </a:solidFill>
                <a:latin typeface="Overlock" panose="02000506030000020004" pitchFamily="2" charset="77"/>
                <a:cs typeface="Amatic SC" pitchFamily="2" charset="-79"/>
              </a:rPr>
            </a:br>
            <a:r>
              <a:rPr lang="de-DE" sz="2800" b="1" dirty="0" smtClean="0">
                <a:solidFill>
                  <a:schemeClr val="bg1"/>
                </a:solidFill>
                <a:latin typeface="Overlock" panose="02000506030000020004" pitchFamily="2" charset="77"/>
                <a:cs typeface="Amatic SC" pitchFamily="2" charset="-79"/>
              </a:rPr>
              <a:t>Kurzfassung: Händisch  </a:t>
            </a:r>
            <a:r>
              <a:rPr lang="de-DE" sz="5400" b="1" dirty="0">
                <a:solidFill>
                  <a:srgbClr val="D91F53"/>
                </a:solidFill>
                <a:effectLst/>
                <a:latin typeface="Overlock" panose="02000506030000020004" pitchFamily="2" charset="77"/>
                <a:cs typeface="Amatic SC" pitchFamily="2" charset="-79"/>
              </a:rPr>
              <a:t/>
            </a:r>
            <a:br>
              <a:rPr lang="de-DE" sz="5400" b="1" dirty="0">
                <a:solidFill>
                  <a:srgbClr val="D91F53"/>
                </a:solidFill>
                <a:effectLst/>
                <a:latin typeface="Overlock" panose="02000506030000020004" pitchFamily="2" charset="77"/>
                <a:cs typeface="Amatic SC" pitchFamily="2" charset="-79"/>
              </a:rPr>
            </a:br>
            <a:r>
              <a:rPr lang="de-DE" sz="2800" b="1" dirty="0">
                <a:solidFill>
                  <a:srgbClr val="D91F53"/>
                </a:solidFill>
                <a:effectLst/>
                <a:latin typeface="Overlock" panose="02000506030000020004" pitchFamily="2" charset="77"/>
                <a:cs typeface="Amatic SC" pitchFamily="2" charset="-79"/>
              </a:rPr>
              <a:t/>
            </a:r>
            <a:br>
              <a:rPr lang="de-DE" sz="2800" b="1" dirty="0">
                <a:solidFill>
                  <a:srgbClr val="D91F53"/>
                </a:solidFill>
                <a:effectLst/>
                <a:latin typeface="Overlock" panose="02000506030000020004" pitchFamily="2" charset="77"/>
                <a:cs typeface="Amatic SC" pitchFamily="2" charset="-79"/>
              </a:rPr>
            </a:br>
            <a:r>
              <a:rPr lang="de-DE" sz="3300" dirty="0">
                <a:effectLst/>
                <a:latin typeface="Overlock" panose="02000506030000020004" pitchFamily="2" charset="77"/>
              </a:rPr>
              <a:t/>
            </a:r>
            <a:br>
              <a:rPr lang="de-DE" sz="3300" dirty="0">
                <a:effectLst/>
                <a:latin typeface="Overlock" panose="02000506030000020004" pitchFamily="2" charset="77"/>
              </a:rPr>
            </a:br>
            <a:endParaRPr lang="de-DE" sz="3300" dirty="0">
              <a:latin typeface="Overlock" panose="02000506030000020004" pitchFamily="2" charset="77"/>
            </a:endParaRPr>
          </a:p>
        </p:txBody>
      </p:sp>
      <p:pic>
        <p:nvPicPr>
          <p:cNvPr id="12" name="Grafik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192" y="3984688"/>
            <a:ext cx="4341152" cy="3239072"/>
          </a:xfrm>
          <a:prstGeom prst="rect">
            <a:avLst/>
          </a:prstGeom>
          <a:noFill/>
          <a:ln>
            <a:noFill/>
          </a:ln>
        </p:spPr>
      </p:pic>
      <p:pic>
        <p:nvPicPr>
          <p:cNvPr id="10" name="Picture 9">
            <a:extLst>
              <a:ext uri="{FF2B5EF4-FFF2-40B4-BE49-F238E27FC236}">
                <a16:creationId xmlns:a16="http://schemas.microsoft.com/office/drawing/2014/main" id="{18C5E242-7007-DA1E-8EA6-9E61D2906EBC}"/>
              </a:ext>
            </a:extLst>
          </p:cNvPr>
          <p:cNvPicPr>
            <a:picLocks noChangeAspect="1"/>
          </p:cNvPicPr>
          <p:nvPr/>
        </p:nvPicPr>
        <p:blipFill>
          <a:blip r:embed="rId3"/>
          <a:stretch>
            <a:fillRect/>
          </a:stretch>
        </p:blipFill>
        <p:spPr>
          <a:xfrm>
            <a:off x="672561" y="6861580"/>
            <a:ext cx="3213640" cy="2984095"/>
          </a:xfrm>
          <a:prstGeom prst="rect">
            <a:avLst/>
          </a:prstGeom>
        </p:spPr>
      </p:pic>
      <p:sp>
        <p:nvSpPr>
          <p:cNvPr id="6" name="Title 1">
            <a:extLst>
              <a:ext uri="{FF2B5EF4-FFF2-40B4-BE49-F238E27FC236}">
                <a16:creationId xmlns:a16="http://schemas.microsoft.com/office/drawing/2014/main" id="{78B03F53-CDDF-F4CE-3006-FAC4C0FD8FF5}"/>
              </a:ext>
            </a:extLst>
          </p:cNvPr>
          <p:cNvSpPr txBox="1">
            <a:spLocks/>
          </p:cNvSpPr>
          <p:nvPr/>
        </p:nvSpPr>
        <p:spPr>
          <a:xfrm>
            <a:off x="4206284" y="7320871"/>
            <a:ext cx="3019476"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1400" b="1" dirty="0" smtClean="0">
                <a:solidFill>
                  <a:schemeClr val="bg1"/>
                </a:solidFill>
                <a:latin typeface="Overlock" panose="02000506030000020004" pitchFamily="2" charset="77"/>
                <a:cs typeface="Amatic SC" pitchFamily="2" charset="-79"/>
              </a:rPr>
              <a:t>SG, Alexander Paul Englert</a:t>
            </a:r>
            <a:r>
              <a:rPr lang="de-DE" sz="1800" b="1" dirty="0">
                <a:solidFill>
                  <a:schemeClr val="bg1"/>
                </a:solidFill>
                <a:latin typeface="Overlock" panose="02000506030000020004" pitchFamily="2" charset="77"/>
                <a:cs typeface="Amatic SC" pitchFamily="2" charset="-79"/>
              </a:rPr>
              <a:t/>
            </a:r>
            <a:br>
              <a:rPr lang="de-DE" sz="1800" b="1" dirty="0">
                <a:solidFill>
                  <a:schemeClr val="bg1"/>
                </a:solidFill>
                <a:latin typeface="Overlock" panose="02000506030000020004" pitchFamily="2" charset="77"/>
                <a:cs typeface="Amatic SC" pitchFamily="2" charset="-79"/>
              </a:rPr>
            </a:br>
            <a:r>
              <a:rPr lang="de-DE" sz="1800" dirty="0">
                <a:solidFill>
                  <a:schemeClr val="bg1"/>
                </a:solidFill>
                <a:latin typeface="Overlock" panose="02000506030000020004" pitchFamily="2" charset="77"/>
              </a:rPr>
              <a:t/>
            </a:r>
            <a:br>
              <a:rPr lang="de-DE" sz="1800" dirty="0">
                <a:solidFill>
                  <a:schemeClr val="bg1"/>
                </a:solidFill>
                <a:latin typeface="Overlock" panose="02000506030000020004" pitchFamily="2" charset="77"/>
              </a:rPr>
            </a:br>
            <a:endParaRPr lang="de-DE" sz="1800" dirty="0">
              <a:solidFill>
                <a:schemeClr val="bg1"/>
              </a:solidFill>
              <a:latin typeface="Overlock" panose="02000506030000020004" pitchFamily="2" charset="77"/>
            </a:endParaRPr>
          </a:p>
        </p:txBody>
      </p:sp>
    </p:spTree>
    <p:extLst>
      <p:ext uri="{BB962C8B-B14F-4D97-AF65-F5344CB8AC3E}">
        <p14:creationId xmlns:p14="http://schemas.microsoft.com/office/powerpoint/2010/main" val="379309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2422076652"/>
              </p:ext>
            </p:extLst>
          </p:nvPr>
        </p:nvGraphicFramePr>
        <p:xfrm>
          <a:off x="519728" y="648456"/>
          <a:ext cx="6887331" cy="9117336"/>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626629">
                  <a:extLst>
                    <a:ext uri="{9D8B030D-6E8A-4147-A177-3AD203B41FA5}">
                      <a16:colId xmlns:a16="http://schemas.microsoft.com/office/drawing/2014/main" val="2699056497"/>
                    </a:ext>
                  </a:extLst>
                </a:gridCol>
              </a:tblGrid>
              <a:tr h="1510448">
                <a:tc>
                  <a:txBody>
                    <a:bodyPr/>
                    <a:lstStyle/>
                    <a:p>
                      <a:r>
                        <a:rPr lang="de-DE" sz="1400" b="1" baseline="0" noProof="0" dirty="0">
                          <a:solidFill>
                            <a:schemeClr val="tx1"/>
                          </a:solidFill>
                          <a:latin typeface="Overlock" panose="02000506030000020004"/>
                          <a:ea typeface="Roboto" panose="02000000000000000000" pitchFamily="2" charset="0"/>
                        </a:rPr>
                        <a:t>Frage: </a:t>
                      </a:r>
                      <a:r>
                        <a:rPr lang="de-DE" sz="1400" b="0" baseline="0" noProof="0" dirty="0">
                          <a:solidFill>
                            <a:schemeClr val="tx1"/>
                          </a:solidFill>
                          <a:latin typeface="Overlock" panose="02000506030000020004"/>
                          <a:ea typeface="Roboto" panose="02000000000000000000" pitchFamily="2" charset="0"/>
                        </a:rPr>
                        <a:t>Was kann man tun, um Bäume im Klimawandel vor Hitze und Trockenheit zu schützen?</a:t>
                      </a:r>
                      <a:endParaRPr lang="de-DE" sz="140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-Wasser zuführen</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-Neue Baumarten pflanzen, die besser an Hitze/Trockenheit angepasst sind</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287367942"/>
                  </a:ext>
                </a:extLst>
              </a:tr>
              <a:tr h="3546536">
                <a:tc>
                  <a:txBody>
                    <a:bodyPr/>
                    <a:lstStyle/>
                    <a:p>
                      <a:r>
                        <a:rPr lang="de-DE" sz="1400" b="1" noProof="0" dirty="0">
                          <a:solidFill>
                            <a:schemeClr val="tx1"/>
                          </a:solidFill>
                          <a:latin typeface="Overlock" panose="02000506030000020004"/>
                          <a:ea typeface="Roboto" panose="02000000000000000000" pitchFamily="2" charset="0"/>
                        </a:rPr>
                        <a:t>Ortswechsel</a:t>
                      </a:r>
                      <a:r>
                        <a:rPr lang="de-DE" sz="1400" noProof="0" dirty="0">
                          <a:solidFill>
                            <a:schemeClr val="tx1"/>
                          </a:solidFill>
                          <a:latin typeface="Overlock" panose="02000506030000020004"/>
                          <a:ea typeface="Roboto" panose="02000000000000000000" pitchFamily="2" charset="0"/>
                        </a:rPr>
                        <a:t> zu nachgepflanzten Krim-Linden, nahe der Orangerie (Plan/Abbildung rechts)</a:t>
                      </a:r>
                    </a:p>
                    <a:p>
                      <a:endParaRPr lang="de-DE" sz="1400" noProof="0" dirty="0">
                        <a:solidFill>
                          <a:schemeClr val="tx1"/>
                        </a:solidFill>
                        <a:latin typeface="Overlock" panose="02000506030000020004"/>
                        <a:ea typeface="Roboto" panose="02000000000000000000" pitchFamily="2" charset="0"/>
                      </a:endParaRPr>
                    </a:p>
                    <a:p>
                      <a:r>
                        <a:rPr lang="de-DE" sz="1400" b="1" noProof="0" dirty="0">
                          <a:solidFill>
                            <a:schemeClr val="tx1"/>
                          </a:solidFill>
                          <a:latin typeface="Overlock" panose="02000506030000020004"/>
                          <a:ea typeface="Roboto" panose="02000000000000000000" pitchFamily="2" charset="0"/>
                        </a:rPr>
                        <a:t>Information: </a:t>
                      </a:r>
                    </a:p>
                    <a:p>
                      <a:r>
                        <a:rPr lang="de-DE" sz="1400" b="0" noProof="0" dirty="0">
                          <a:solidFill>
                            <a:schemeClr val="tx1"/>
                          </a:solidFill>
                          <a:latin typeface="Overlock" panose="02000506030000020004"/>
                          <a:ea typeface="Roboto" panose="02000000000000000000" pitchFamily="2" charset="0"/>
                        </a:rPr>
                        <a:t>-Nachgepflanzte Bäume sind </a:t>
                      </a:r>
                      <a:r>
                        <a:rPr lang="de-DE" sz="1400" noProof="0" dirty="0">
                          <a:solidFill>
                            <a:schemeClr val="tx1"/>
                          </a:solidFill>
                          <a:latin typeface="Overlock" panose="02000506030000020004"/>
                          <a:ea typeface="Roboto" panose="02000000000000000000" pitchFamily="2" charset="0"/>
                        </a:rPr>
                        <a:t>Krim-Linden</a:t>
                      </a:r>
                    </a:p>
                    <a:p>
                      <a:endParaRPr lang="de-DE" sz="1400" noProof="0" dirty="0">
                        <a:solidFill>
                          <a:schemeClr val="tx1"/>
                        </a:solidFill>
                        <a:latin typeface="Overlock" panose="02000506030000020004"/>
                        <a:ea typeface="Roboto" panose="02000000000000000000" pitchFamily="2" charset="0"/>
                      </a:endParaRPr>
                    </a:p>
                    <a:p>
                      <a:r>
                        <a:rPr lang="de-DE" sz="1400" noProof="0" dirty="0">
                          <a:solidFill>
                            <a:schemeClr val="tx1"/>
                          </a:solidFill>
                          <a:latin typeface="Overlock" panose="02000506030000020004"/>
                          <a:ea typeface="Roboto" panose="02000000000000000000" pitchFamily="2" charset="0"/>
                        </a:rPr>
                        <a:t>-Diese kommen mit Klimawandel etwas besser </a:t>
                      </a:r>
                      <a:r>
                        <a:rPr lang="de-DE" sz="1400" noProof="0" dirty="0" smtClean="0">
                          <a:solidFill>
                            <a:schemeClr val="tx1"/>
                          </a:solidFill>
                          <a:latin typeface="Overlock" panose="02000506030000020004"/>
                          <a:ea typeface="Roboto" panose="02000000000000000000" pitchFamily="2" charset="0"/>
                        </a:rPr>
                        <a:t>als </a:t>
                      </a:r>
                      <a:r>
                        <a:rPr lang="de-DE" sz="1400" noProof="0" dirty="0">
                          <a:solidFill>
                            <a:schemeClr val="tx1"/>
                          </a:solidFill>
                          <a:latin typeface="Overlock" panose="02000506030000020004"/>
                          <a:ea typeface="Roboto" panose="02000000000000000000" pitchFamily="2" charset="0"/>
                        </a:rPr>
                        <a:t>heimische </a:t>
                      </a:r>
                      <a:r>
                        <a:rPr lang="de-DE" sz="1400" noProof="0" dirty="0" smtClean="0">
                          <a:solidFill>
                            <a:schemeClr val="tx1"/>
                          </a:solidFill>
                          <a:latin typeface="Overlock" panose="02000506030000020004"/>
                          <a:ea typeface="Roboto" panose="02000000000000000000" pitchFamily="2" charset="0"/>
                        </a:rPr>
                        <a:t>Arten zurecht</a:t>
                      </a:r>
                      <a:endParaRPr lang="de-DE" sz="1400" noProof="0" dirty="0">
                        <a:solidFill>
                          <a:schemeClr val="tx1"/>
                        </a:solidFill>
                        <a:latin typeface="Overlock" panose="02000506030000020004"/>
                        <a:ea typeface="Roboto" panose="02000000000000000000" pitchFamily="2" charset="0"/>
                      </a:endParaRPr>
                    </a:p>
                    <a:p>
                      <a:endParaRPr lang="de-DE" sz="1400" noProof="0" dirty="0">
                        <a:solidFill>
                          <a:schemeClr val="tx1"/>
                        </a:solidFill>
                        <a:latin typeface="Overlock" panose="02000506030000020004"/>
                        <a:ea typeface="Roboto" panose="02000000000000000000" pitchFamily="2" charset="0"/>
                      </a:endParaRPr>
                    </a:p>
                    <a:p>
                      <a:r>
                        <a:rPr lang="de-DE" sz="1400" noProof="0" dirty="0">
                          <a:solidFill>
                            <a:schemeClr val="tx1"/>
                          </a:solidFill>
                          <a:latin typeface="Overlock" panose="02000506030000020004"/>
                          <a:ea typeface="Roboto" panose="02000000000000000000" pitchFamily="2" charset="0"/>
                        </a:rPr>
                        <a:t>-Sehen heimischen Arten aber sehr ähnlich </a:t>
                      </a:r>
                      <a:r>
                        <a:rPr lang="de-DE" sz="1400" noProof="0" dirty="0" smtClean="0">
                          <a:solidFill>
                            <a:schemeClr val="tx1"/>
                          </a:solidFill>
                          <a:latin typeface="Overlock" panose="02000506030000020004"/>
                          <a:ea typeface="Roboto" panose="02000000000000000000" pitchFamily="2" charset="0"/>
                        </a:rPr>
                        <a:t>(Aussehen des Parks bleibt</a:t>
                      </a:r>
                      <a:r>
                        <a:rPr lang="de-DE" sz="1400" baseline="0" noProof="0" dirty="0" smtClean="0">
                          <a:solidFill>
                            <a:schemeClr val="tx1"/>
                          </a:solidFill>
                          <a:latin typeface="Overlock" panose="02000506030000020004"/>
                          <a:ea typeface="Roboto" panose="02000000000000000000" pitchFamily="2" charset="0"/>
                        </a:rPr>
                        <a:t> erhalten</a:t>
                      </a:r>
                      <a:r>
                        <a:rPr lang="de-DE" sz="1400" noProof="0" dirty="0" smtClean="0">
                          <a:solidFill>
                            <a:schemeClr val="tx1"/>
                          </a:solidFill>
                          <a:latin typeface="Overlock" panose="02000506030000020004"/>
                          <a:ea typeface="Roboto" panose="02000000000000000000" pitchFamily="2" charset="0"/>
                        </a:rPr>
                        <a:t>)</a:t>
                      </a:r>
                      <a:endParaRPr lang="de-DE" sz="140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846475566"/>
                  </a:ext>
                </a:extLst>
              </a:tr>
              <a:tr h="952187">
                <a:tc gridSpan="2">
                  <a:txBody>
                    <a:bodyPr/>
                    <a:lstStyle/>
                    <a:p>
                      <a:r>
                        <a:rPr lang="de-DE" sz="1600" b="0" noProof="0" dirty="0">
                          <a:solidFill>
                            <a:schemeClr val="bg1"/>
                          </a:solidFill>
                          <a:latin typeface="Overlock" panose="02000506030000020004"/>
                          <a:ea typeface="Roboto" panose="02000000000000000000" pitchFamily="2" charset="0"/>
                        </a:rPr>
                        <a:t>5. VERBREITUNG DER BAUMSAMEN</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804718005"/>
                  </a:ext>
                </a:extLst>
              </a:tr>
              <a:tr h="3108165">
                <a:tc>
                  <a:txBody>
                    <a:bodyPr/>
                    <a:lstStyle/>
                    <a:p>
                      <a:r>
                        <a:rPr lang="de-DE" sz="1200" b="1" noProof="0" dirty="0">
                          <a:solidFill>
                            <a:srgbClr val="D91F53"/>
                          </a:solidFill>
                          <a:latin typeface="Overlock" panose="02000506030000020004"/>
                          <a:ea typeface="Roboto" panose="02000000000000000000" pitchFamily="2" charset="0"/>
                        </a:rPr>
                        <a:t>Material: Taschen mit Baumsamen und Zedernzapfen austeilen</a:t>
                      </a:r>
                    </a:p>
                    <a:p>
                      <a:endParaRPr lang="de-DE" sz="1200" b="1" noProof="0" dirty="0">
                        <a:solidFill>
                          <a:srgbClr val="FF0000"/>
                        </a:solidFill>
                        <a:latin typeface="Overlock" panose="02000506030000020004"/>
                        <a:ea typeface="Roboto" panose="02000000000000000000" pitchFamily="2" charset="0"/>
                      </a:endParaRPr>
                    </a:p>
                    <a:p>
                      <a:r>
                        <a:rPr lang="de-DE" sz="1200" b="1" noProof="0" dirty="0">
                          <a:solidFill>
                            <a:schemeClr val="tx1"/>
                          </a:solidFill>
                          <a:latin typeface="Overlock" panose="02000506030000020004"/>
                          <a:ea typeface="Roboto" panose="02000000000000000000" pitchFamily="2" charset="0"/>
                        </a:rPr>
                        <a:t>Fragen: </a:t>
                      </a:r>
                    </a:p>
                    <a:p>
                      <a:r>
                        <a:rPr lang="de-DE" sz="1200" b="0" noProof="0" dirty="0">
                          <a:solidFill>
                            <a:schemeClr val="tx1"/>
                          </a:solidFill>
                          <a:latin typeface="Overlock" panose="02000506030000020004"/>
                          <a:ea typeface="Roboto" panose="02000000000000000000" pitchFamily="2" charset="0"/>
                        </a:rPr>
                        <a:t>1. In der Tasche sind Früchte von Linde und Samen von Zeder. Könnt Ihr diese zuordnen? </a:t>
                      </a:r>
                    </a:p>
                    <a:p>
                      <a:r>
                        <a:rPr lang="de-DE" sz="1200" b="0" noProof="0" dirty="0">
                          <a:solidFill>
                            <a:schemeClr val="tx1"/>
                          </a:solidFill>
                          <a:latin typeface="Overlock" panose="02000506030000020004"/>
                          <a:ea typeface="Roboto" panose="02000000000000000000" pitchFamily="2" charset="0"/>
                        </a:rPr>
                        <a:t>2. Wie werden diese verbreitet?</a:t>
                      </a:r>
                    </a:p>
                    <a:p>
                      <a:endParaRPr lang="de-DE" sz="1200" b="1" noProof="0" dirty="0">
                        <a:solidFill>
                          <a:srgbClr val="FF0000"/>
                        </a:solidFill>
                        <a:latin typeface="Overlock" panose="02000506030000020004"/>
                        <a:ea typeface="Roboto" panose="02000000000000000000" pitchFamily="2" charset="0"/>
                      </a:endParaRPr>
                    </a:p>
                    <a:p>
                      <a:r>
                        <a:rPr lang="de-DE" sz="1200" b="1" noProof="0" dirty="0">
                          <a:solidFill>
                            <a:srgbClr val="D91F53"/>
                          </a:solidFill>
                          <a:latin typeface="Overlock" panose="02000506030000020004"/>
                          <a:ea typeface="Roboto" panose="02000000000000000000" pitchFamily="2" charset="0"/>
                        </a:rPr>
                        <a:t>Arbeitsauftrag:</a:t>
                      </a:r>
                    </a:p>
                    <a:p>
                      <a:r>
                        <a:rPr lang="de-DE" sz="1200" b="0" noProof="0" dirty="0">
                          <a:solidFill>
                            <a:schemeClr val="tx1"/>
                          </a:solidFill>
                          <a:latin typeface="Overlock" panose="02000506030000020004"/>
                          <a:ea typeface="Roboto" panose="02000000000000000000" pitchFamily="2" charset="0"/>
                        </a:rPr>
                        <a:t>Samen fallen lassen und beobachten, was passiert.</a:t>
                      </a:r>
                    </a:p>
                    <a:p>
                      <a:endParaRPr lang="de-DE" sz="1200" b="0" noProof="0" dirty="0">
                        <a:solidFill>
                          <a:schemeClr val="tx1"/>
                        </a:solidFill>
                        <a:latin typeface="Overlock" panose="02000506030000020004"/>
                        <a:ea typeface="Roboto" panose="02000000000000000000" pitchFamily="2" charset="0"/>
                      </a:endParaRPr>
                    </a:p>
                    <a:p>
                      <a:endParaRPr lang="de-DE" sz="1200" b="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r>
                        <a:rPr lang="de-DE" sz="1200" b="1" dirty="0"/>
                        <a:t>Lindenfrucht                  </a:t>
                      </a:r>
                      <a:r>
                        <a:rPr lang="de-DE" sz="1200" b="1" dirty="0" smtClean="0"/>
                        <a:t>Zedernsamen                </a:t>
                      </a:r>
                      <a:endParaRPr lang="de-DE" sz="1200" b="1" dirty="0"/>
                    </a:p>
                    <a:p>
                      <a:r>
                        <a:rPr lang="de-DE" sz="1200" b="1" dirty="0"/>
                        <a:t>                              </a:t>
                      </a:r>
                      <a:r>
                        <a:rPr lang="de-DE" sz="1200" b="1" dirty="0" smtClean="0"/>
                        <a:t>   </a:t>
                      </a:r>
                      <a:endParaRPr lang="de-DE" sz="1200" b="1" dirty="0"/>
                    </a:p>
                    <a:p>
                      <a:r>
                        <a:rPr lang="de-DE" sz="1200" b="1" dirty="0">
                          <a:solidFill>
                            <a:srgbClr val="2A6584"/>
                          </a:solidFill>
                        </a:rPr>
                        <a:t>-Früchte/Samen fallen kreisend zu Boden</a:t>
                      </a:r>
                    </a:p>
                    <a:p>
                      <a:r>
                        <a:rPr lang="de-DE" sz="1200" b="1" dirty="0">
                          <a:solidFill>
                            <a:srgbClr val="2A6584"/>
                          </a:solidFill>
                        </a:rPr>
                        <a:t>-Bleiben durch „Segel“ länger in der Luft</a:t>
                      </a:r>
                    </a:p>
                    <a:p>
                      <a:r>
                        <a:rPr lang="de-DE" sz="1200" b="1" dirty="0">
                          <a:solidFill>
                            <a:srgbClr val="2A6584"/>
                          </a:solidFill>
                        </a:rPr>
                        <a:t>-Werden durch Wind verbreitet</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376004758"/>
                  </a:ext>
                </a:extLst>
              </a:tr>
            </a:tbl>
          </a:graphicData>
        </a:graphic>
      </p:graphicFrame>
      <p:pic>
        <p:nvPicPr>
          <p:cNvPr id="5" name="Grafik 4">
            <a:extLst>
              <a:ext uri="{FF2B5EF4-FFF2-40B4-BE49-F238E27FC236}">
                <a16:creationId xmlns:a16="http://schemas.microsoft.com/office/drawing/2014/main" id="{4FF04A31-A464-7A7A-2343-03FD9F1BC461}"/>
              </a:ext>
            </a:extLst>
          </p:cNvPr>
          <p:cNvPicPr/>
          <p:nvPr/>
        </p:nvPicPr>
        <p:blipFill rotWithShape="1">
          <a:blip r:embed="rId2">
            <a:extLst>
              <a:ext uri="{28A0092B-C50C-407E-A947-70E740481C1C}">
                <a14:useLocalDpi xmlns:a14="http://schemas.microsoft.com/office/drawing/2010/main" val="0"/>
              </a:ext>
            </a:extLst>
          </a:blip>
          <a:srcRect l="6016" t="1053" b="224"/>
          <a:stretch/>
        </p:blipFill>
        <p:spPr bwMode="auto">
          <a:xfrm>
            <a:off x="4276725" y="1903637"/>
            <a:ext cx="3019355" cy="2851443"/>
          </a:xfrm>
          <a:prstGeom prst="rect">
            <a:avLst/>
          </a:prstGeom>
          <a:noFill/>
          <a:ln>
            <a:solidFill>
              <a:schemeClr val="tx1"/>
            </a:solid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9F66098C-4A71-CD04-984C-8D772A8203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72472" y="3130920"/>
            <a:ext cx="373380" cy="396875"/>
          </a:xfrm>
          <a:prstGeom prst="rect">
            <a:avLst/>
          </a:prstGeom>
          <a:noFill/>
        </p:spPr>
      </p:pic>
      <p:cxnSp>
        <p:nvCxnSpPr>
          <p:cNvPr id="12" name="Gerade Verbindung mit Pfeil 11">
            <a:extLst>
              <a:ext uri="{FF2B5EF4-FFF2-40B4-BE49-F238E27FC236}">
                <a16:creationId xmlns:a16="http://schemas.microsoft.com/office/drawing/2014/main" id="{98302599-311E-2891-0C14-FD7BBD1F0F44}"/>
              </a:ext>
            </a:extLst>
          </p:cNvPr>
          <p:cNvCxnSpPr/>
          <p:nvPr/>
        </p:nvCxnSpPr>
        <p:spPr>
          <a:xfrm>
            <a:off x="2809748" y="2651026"/>
            <a:ext cx="1466977" cy="104874"/>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5F48D49-35DC-8690-1635-42EC62288AD7}"/>
              </a:ext>
            </a:extLst>
          </p:cNvPr>
          <p:cNvCxnSpPr>
            <a:cxnSpLocks/>
          </p:cNvCxnSpPr>
          <p:nvPr/>
        </p:nvCxnSpPr>
        <p:spPr>
          <a:xfrm>
            <a:off x="2809748" y="2755900"/>
            <a:ext cx="1079359" cy="1003300"/>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CAB53470-9AF9-E979-358A-D21DA1D4D84F}"/>
              </a:ext>
            </a:extLst>
          </p:cNvPr>
          <p:cNvCxnSpPr>
            <a:cxnSpLocks/>
          </p:cNvCxnSpPr>
          <p:nvPr/>
        </p:nvCxnSpPr>
        <p:spPr>
          <a:xfrm>
            <a:off x="3349427" y="6738897"/>
            <a:ext cx="795813" cy="602061"/>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60812" y="3868974"/>
            <a:ext cx="1981959" cy="1981959"/>
          </a:xfrm>
          <a:prstGeom prst="rect">
            <a:avLst/>
          </a:prstGeom>
          <a:ln w="57150">
            <a:solidFill>
              <a:schemeClr val="bg1"/>
            </a:solidFill>
          </a:ln>
        </p:spPr>
      </p:pic>
      <p:pic>
        <p:nvPicPr>
          <p:cNvPr id="1026" name="Picture 2" descr="File:20120712Tilia cordat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208" y="7380286"/>
            <a:ext cx="1555009" cy="871968"/>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rotWithShape="1">
          <a:blip r:embed="rId6"/>
          <a:srcRect l="27179" t="33335" r="27437" b="19863"/>
          <a:stretch/>
        </p:blipFill>
        <p:spPr>
          <a:xfrm>
            <a:off x="5560074" y="7158930"/>
            <a:ext cx="1085778" cy="1119709"/>
          </a:xfrm>
          <a:prstGeom prst="rect">
            <a:avLst/>
          </a:prstGeom>
        </p:spPr>
      </p:pic>
    </p:spTree>
    <p:extLst>
      <p:ext uri="{BB962C8B-B14F-4D97-AF65-F5344CB8AC3E}">
        <p14:creationId xmlns:p14="http://schemas.microsoft.com/office/powerpoint/2010/main" val="2424010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a:srcRect l="16404"/>
          <a:stretch/>
        </p:blipFill>
        <p:spPr>
          <a:xfrm>
            <a:off x="2615184" y="4567858"/>
            <a:ext cx="3547872" cy="4244084"/>
          </a:xfrm>
          <a:prstGeom prst="rect">
            <a:avLst/>
          </a:prstGeom>
          <a:ln>
            <a:solidFill>
              <a:schemeClr val="tx1"/>
            </a:solidFill>
          </a:ln>
        </p:spPr>
      </p:pic>
      <p:sp>
        <p:nvSpPr>
          <p:cNvPr id="22"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a:t>
            </a:r>
            <a:r>
              <a:rPr lang="en-GB" dirty="0"/>
              <a:t> </a:t>
            </a:r>
            <a:r>
              <a:rPr lang="en-GB" dirty="0">
                <a:solidFill>
                  <a:schemeClr val="bg1"/>
                </a:solidFill>
              </a:rPr>
              <a:t>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11</a:t>
            </a:fld>
            <a:endParaRPr lang="en-DE" dirty="0">
              <a:solidFill>
                <a:schemeClr val="bg1"/>
              </a:solidFill>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354820" y="1956817"/>
            <a:ext cx="6190708" cy="2706624"/>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4800" b="1" i="1" dirty="0" smtClean="0">
                <a:solidFill>
                  <a:prstClr val="white"/>
                </a:solidFill>
                <a:latin typeface="Overlock" panose="02000506030000020004" pitchFamily="2" charset="77"/>
                <a:ea typeface="+mn-ea"/>
                <a:cs typeface="Amatic SC" pitchFamily="2" charset="-79"/>
              </a:rPr>
              <a:t>Variante II</a:t>
            </a:r>
          </a:p>
          <a:p>
            <a:pPr>
              <a:lnSpc>
                <a:spcPct val="100000"/>
              </a:lnSpc>
            </a:pPr>
            <a:endParaRPr lang="de-DE" sz="2800" b="1" dirty="0">
              <a:solidFill>
                <a:prstClr val="white"/>
              </a:solidFill>
              <a:latin typeface="Overlock" panose="02000506030000020004" pitchFamily="2" charset="77"/>
              <a:ea typeface="+mn-ea"/>
              <a:cs typeface="Amatic SC" pitchFamily="2" charset="-79"/>
            </a:endParaRPr>
          </a:p>
          <a:p>
            <a:pPr>
              <a:lnSpc>
                <a:spcPct val="100000"/>
              </a:lnSpc>
            </a:pPr>
            <a:r>
              <a:rPr lang="de-DE" sz="2800" b="1" dirty="0" smtClean="0">
                <a:solidFill>
                  <a:prstClr val="white"/>
                </a:solidFill>
                <a:latin typeface="Overlock" panose="02000506030000020004" pitchFamily="2" charset="77"/>
                <a:ea typeface="+mn-ea"/>
                <a:cs typeface="Amatic SC" pitchFamily="2" charset="-79"/>
              </a:rPr>
              <a:t>Klostergarten Seligenstadt </a:t>
            </a:r>
          </a:p>
          <a:p>
            <a:pPr>
              <a:lnSpc>
                <a:spcPct val="100000"/>
              </a:lnSpc>
            </a:pPr>
            <a:r>
              <a:rPr lang="de-DE" sz="2800" b="1" dirty="0" smtClean="0">
                <a:solidFill>
                  <a:prstClr val="white"/>
                </a:solidFill>
                <a:latin typeface="Overlock" panose="02000506030000020004" pitchFamily="2" charset="77"/>
                <a:ea typeface="+mn-ea"/>
                <a:cs typeface="Amatic SC" pitchFamily="2" charset="-79"/>
              </a:rPr>
              <a:t>(Eiche im Klosterhof)</a:t>
            </a:r>
          </a:p>
          <a:p>
            <a:pPr>
              <a:lnSpc>
                <a:spcPct val="100000"/>
              </a:lnSpc>
            </a:pP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20"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8" name="Picture 24">
            <a:extLst>
              <a:ext uri="{FF2B5EF4-FFF2-40B4-BE49-F238E27FC236}">
                <a16:creationId xmlns:a16="http://schemas.microsoft.com/office/drawing/2014/main" id="{379805BE-16FB-1693-80E8-2255085CAA82}"/>
              </a:ext>
            </a:extLst>
          </p:cNvPr>
          <p:cNvPicPr>
            <a:picLocks noChangeAspect="1"/>
          </p:cNvPicPr>
          <p:nvPr/>
        </p:nvPicPr>
        <p:blipFill>
          <a:blip r:embed="rId3"/>
          <a:stretch>
            <a:fillRect/>
          </a:stretch>
        </p:blipFill>
        <p:spPr>
          <a:xfrm>
            <a:off x="997013" y="6121705"/>
            <a:ext cx="2529489" cy="3723970"/>
          </a:xfrm>
          <a:prstGeom prst="rect">
            <a:avLst/>
          </a:prstGeom>
        </p:spPr>
      </p:pic>
    </p:spTree>
    <p:extLst>
      <p:ext uri="{BB962C8B-B14F-4D97-AF65-F5344CB8AC3E}">
        <p14:creationId xmlns:p14="http://schemas.microsoft.com/office/powerpoint/2010/main" val="20542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2988243" y="2003147"/>
            <a:ext cx="3999359" cy="2896172"/>
          </a:xfrm>
          <a:prstGeom prst="rect">
            <a:avLst/>
          </a:prstGeom>
        </p:spPr>
      </p:pic>
      <p:sp>
        <p:nvSpPr>
          <p:cNvPr id="2" name="Footer Placeholder 1">
            <a:extLst>
              <a:ext uri="{FF2B5EF4-FFF2-40B4-BE49-F238E27FC236}">
                <a16:creationId xmlns:a16="http://schemas.microsoft.com/office/drawing/2014/main" id="{1F5330E9-C2DE-EC19-C45C-EC7C0CC7EFA9}"/>
              </a:ext>
            </a:extLst>
          </p:cNvPr>
          <p:cNvSpPr>
            <a:spLocks noGrp="1"/>
          </p:cNvSpPr>
          <p:nvPr>
            <p:ph type="ftr" sz="quarter" idx="3"/>
          </p:nvPr>
        </p:nvSpPr>
        <p:spPr>
          <a:xfrm>
            <a:off x="519728" y="9909729"/>
            <a:ext cx="1982172" cy="569240"/>
          </a:xfrm>
        </p:spPr>
        <p:txBody>
          <a:bodyPr/>
          <a:lstStyle/>
          <a:p>
            <a:r>
              <a:rPr lang="de-DE" dirty="0"/>
              <a:t>Lernort Gartendenkmal</a:t>
            </a:r>
          </a:p>
        </p:txBody>
      </p:sp>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graphicFrame>
        <p:nvGraphicFramePr>
          <p:cNvPr id="7"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45520" y="183388"/>
          <a:ext cx="6536710" cy="1529280"/>
        </p:xfrm>
        <a:graphic>
          <a:graphicData uri="http://schemas.openxmlformats.org/drawingml/2006/table">
            <a:tbl>
              <a:tblPr firstRow="1" bandRow="1"/>
              <a:tblGrid>
                <a:gridCol w="6536710">
                  <a:extLst>
                    <a:ext uri="{9D8B030D-6E8A-4147-A177-3AD203B41FA5}">
                      <a16:colId xmlns:a16="http://schemas.microsoft.com/office/drawing/2014/main" val="686230369"/>
                    </a:ext>
                  </a:extLst>
                </a:gridCol>
              </a:tblGrid>
              <a:tr h="742763">
                <a:tc>
                  <a:txBody>
                    <a:bodyPr/>
                    <a:lstStyle/>
                    <a:p>
                      <a:endParaRPr lang="de-DE" sz="2000" b="1" noProof="0" dirty="0">
                        <a:solidFill>
                          <a:srgbClr val="D91F53"/>
                        </a:solidFill>
                        <a:latin typeface="Overlock" panose="02000506030000020004"/>
                        <a:ea typeface="Roboto" panose="02000000000000000000" pitchFamily="2" charset="0"/>
                      </a:endParaRPr>
                    </a:p>
                    <a:p>
                      <a:r>
                        <a:rPr lang="de-DE" sz="3200" b="1" baseline="0" noProof="0" dirty="0">
                          <a:solidFill>
                            <a:srgbClr val="02AB9F"/>
                          </a:solidFill>
                          <a:latin typeface="Overlock" panose="02000506030000020004"/>
                          <a:ea typeface="Roboto" panose="02000000000000000000" pitchFamily="2" charset="0"/>
                        </a:rPr>
                        <a:t>Alte Bäume</a:t>
                      </a:r>
                      <a:endParaRPr lang="de-DE" sz="3200" b="1" noProof="0" dirty="0">
                        <a:solidFill>
                          <a:srgbClr val="02AB9F"/>
                        </a:solidFill>
                        <a:latin typeface="Overlock" panose="02000506030000020004"/>
                        <a:ea typeface="Roboto" panose="02000000000000000000" pitchFamily="2" charset="0"/>
                      </a:endParaRPr>
                    </a:p>
                    <a:p>
                      <a:endParaRPr lang="de-DE" sz="2000" b="1"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423749"/>
                  </a:ext>
                </a:extLst>
              </a:tr>
            </a:tbl>
          </a:graphicData>
        </a:graphic>
      </p:graphicFrame>
      <p:pic>
        <p:nvPicPr>
          <p:cNvPr id="9" name="Grafik 8"/>
          <p:cNvPicPr/>
          <p:nvPr/>
        </p:nvPicPr>
        <p:blipFill>
          <a:blip r:embed="rId3">
            <a:extLst>
              <a:ext uri="{28A0092B-C50C-407E-A947-70E740481C1C}">
                <a14:useLocalDpi xmlns:a14="http://schemas.microsoft.com/office/drawing/2010/main" val="0"/>
              </a:ext>
            </a:extLst>
          </a:blip>
          <a:srcRect/>
          <a:stretch>
            <a:fillRect/>
          </a:stretch>
        </p:blipFill>
        <p:spPr bwMode="auto">
          <a:xfrm>
            <a:off x="3875586" y="2446530"/>
            <a:ext cx="551974" cy="555871"/>
          </a:xfrm>
          <a:prstGeom prst="rect">
            <a:avLst/>
          </a:prstGeom>
          <a:noFill/>
        </p:spPr>
      </p:pic>
      <p:graphicFrame>
        <p:nvGraphicFramePr>
          <p:cNvPr id="16"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4094061154"/>
              </p:ext>
            </p:extLst>
          </p:nvPr>
        </p:nvGraphicFramePr>
        <p:xfrm>
          <a:off x="482549" y="5403051"/>
          <a:ext cx="6536710" cy="3734400"/>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276008">
                  <a:extLst>
                    <a:ext uri="{9D8B030D-6E8A-4147-A177-3AD203B41FA5}">
                      <a16:colId xmlns:a16="http://schemas.microsoft.com/office/drawing/2014/main" val="2699056497"/>
                    </a:ext>
                  </a:extLst>
                </a:gridCol>
              </a:tblGrid>
              <a:tr h="704519">
                <a:tc>
                  <a:txBody>
                    <a:bodyPr/>
                    <a:lstStyle/>
                    <a:p>
                      <a:pPr algn="l"/>
                      <a:r>
                        <a:rPr lang="de-DE" sz="1800" b="0" kern="1200" noProof="0" dirty="0">
                          <a:solidFill>
                            <a:schemeClr val="bg1"/>
                          </a:solidFill>
                          <a:effectLst/>
                          <a:latin typeface="Overlock" panose="02000506030000020004"/>
                          <a:ea typeface="Roboto" panose="02000000000000000000" pitchFamily="2" charset="0"/>
                          <a:cs typeface="+mn-cs"/>
                        </a:rPr>
                        <a:t>Fragen/Impulse</a:t>
                      </a:r>
                      <a:r>
                        <a:rPr lang="de-DE" sz="1800" b="0" kern="1200" baseline="0" noProof="0" dirty="0">
                          <a:solidFill>
                            <a:schemeClr val="bg1"/>
                          </a:solidFill>
                          <a:effectLst/>
                          <a:latin typeface="Overlock" panose="02000506030000020004"/>
                          <a:ea typeface="Roboto" panose="02000000000000000000" pitchFamily="2" charset="0"/>
                          <a:cs typeface="+mn-cs"/>
                        </a:rPr>
                        <a:t>/Materialien</a:t>
                      </a:r>
                      <a:endParaRPr lang="de-DE" sz="1800" b="0" noProof="0" dirty="0">
                        <a:solidFill>
                          <a:srgbClr val="FFC000"/>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a:txBody>
                    <a:bodyPr/>
                    <a:lstStyle/>
                    <a:p>
                      <a:r>
                        <a:rPr lang="de-DE" sz="1800" b="0" kern="1200" noProof="0" dirty="0">
                          <a:solidFill>
                            <a:schemeClr val="bg1"/>
                          </a:solidFill>
                          <a:effectLst/>
                          <a:latin typeface="Overlock" panose="02000506030000020004"/>
                          <a:ea typeface="Roboto" panose="02000000000000000000" pitchFamily="2" charset="0"/>
                          <a:cs typeface="+mn-cs"/>
                        </a:rPr>
                        <a:t>Mögliche</a:t>
                      </a:r>
                      <a:r>
                        <a:rPr lang="de-DE" sz="1800" b="0" kern="1200" baseline="0" noProof="0" dirty="0">
                          <a:solidFill>
                            <a:schemeClr val="bg1"/>
                          </a:solidFill>
                          <a:effectLst/>
                          <a:latin typeface="Overlock" panose="02000506030000020004"/>
                          <a:ea typeface="Roboto" panose="02000000000000000000" pitchFamily="2" charset="0"/>
                          <a:cs typeface="+mn-cs"/>
                        </a:rPr>
                        <a:t> Lösungen/Hinweise</a:t>
                      </a:r>
                      <a:endParaRPr lang="de-DE" sz="14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extLst>
                  <a:ext uri="{0D108BD9-81ED-4DB2-BD59-A6C34878D82A}">
                    <a16:rowId xmlns:a16="http://schemas.microsoft.com/office/drawing/2014/main" val="166197487"/>
                  </a:ext>
                </a:extLst>
              </a:tr>
              <a:tr h="526388">
                <a:tc gridSpan="2">
                  <a:txBody>
                    <a:bodyPr/>
                    <a:lstStyle/>
                    <a:p>
                      <a:r>
                        <a:rPr lang="de-DE" sz="1600" b="0" noProof="0" dirty="0">
                          <a:solidFill>
                            <a:schemeClr val="bg1"/>
                          </a:solidFill>
                          <a:latin typeface="Overlock" panose="02000506030000020004"/>
                          <a:ea typeface="Roboto" panose="02000000000000000000" pitchFamily="2" charset="0"/>
                        </a:rPr>
                        <a:t>1. Baumalter</a:t>
                      </a:r>
                      <a:r>
                        <a:rPr lang="de-DE" sz="1600" b="0" baseline="0" noProof="0" dirty="0">
                          <a:solidFill>
                            <a:schemeClr val="bg1"/>
                          </a:solidFill>
                          <a:latin typeface="Overlock" panose="02000506030000020004"/>
                          <a:ea typeface="Roboto" panose="02000000000000000000" pitchFamily="2" charset="0"/>
                        </a:rPr>
                        <a:t> schätzen</a:t>
                      </a:r>
                      <a:endParaRPr lang="de-DE" sz="16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endParaRPr lang="en-DE"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extLst>
                  <a:ext uri="{0D108BD9-81ED-4DB2-BD59-A6C34878D82A}">
                    <a16:rowId xmlns:a16="http://schemas.microsoft.com/office/drawing/2014/main" val="377423749"/>
                  </a:ext>
                </a:extLst>
              </a:tr>
              <a:tr h="1648403">
                <a:tc>
                  <a:txBody>
                    <a:bodyPr/>
                    <a:lstStyle/>
                    <a:p>
                      <a:r>
                        <a:rPr lang="de-DE" sz="1400" b="1" kern="1200" baseline="0" noProof="0" dirty="0" smtClean="0">
                          <a:solidFill>
                            <a:schemeClr val="tx1"/>
                          </a:solidFill>
                          <a:effectLst/>
                          <a:latin typeface="Overlock" panose="02000506030000020004"/>
                          <a:ea typeface="Roboto" panose="02000000000000000000" pitchFamily="2" charset="0"/>
                          <a:cs typeface="+mn-cs"/>
                        </a:rPr>
                        <a:t>Arbeitsauftrag: </a:t>
                      </a:r>
                    </a:p>
                    <a:p>
                      <a:r>
                        <a:rPr lang="de-DE" sz="1400" b="0" kern="1200" baseline="0" noProof="0" dirty="0" smtClean="0">
                          <a:solidFill>
                            <a:schemeClr val="tx1"/>
                          </a:solidFill>
                          <a:effectLst/>
                          <a:latin typeface="Overlock" panose="02000506030000020004"/>
                          <a:ea typeface="Roboto" panose="02000000000000000000" pitchFamily="2" charset="0"/>
                          <a:cs typeface="+mn-cs"/>
                        </a:rPr>
                        <a:t>Schaut Euch den Baum (Eiche) genau an und schätzt, wie alt er ist. Stellt Euch zu den passenden Gegenständen.</a:t>
                      </a:r>
                    </a:p>
                    <a:p>
                      <a:endParaRPr lang="de-DE" sz="1400" b="1" kern="1200" baseline="0" noProof="0" dirty="0" smtClean="0">
                        <a:solidFill>
                          <a:schemeClr val="tx1"/>
                        </a:solidFill>
                        <a:effectLst/>
                        <a:latin typeface="Overlock" panose="02000506030000020004"/>
                        <a:ea typeface="Roboto" panose="02000000000000000000" pitchFamily="2" charset="0"/>
                        <a:cs typeface="+mn-cs"/>
                      </a:endParaRPr>
                    </a:p>
                    <a:p>
                      <a:r>
                        <a:rPr lang="de-DE" sz="1400" b="1" kern="1200" baseline="0" noProof="0" dirty="0" smtClean="0">
                          <a:solidFill>
                            <a:srgbClr val="D92353"/>
                          </a:solidFill>
                          <a:effectLst/>
                          <a:latin typeface="Overlock" panose="02000506030000020004"/>
                          <a:ea typeface="Roboto" panose="02000000000000000000" pitchFamily="2" charset="0"/>
                          <a:cs typeface="+mn-cs"/>
                        </a:rPr>
                        <a:t>Material: </a:t>
                      </a:r>
                      <a:r>
                        <a:rPr lang="de-DE" sz="1400" b="0" kern="1200" baseline="0" noProof="0" dirty="0" smtClean="0">
                          <a:solidFill>
                            <a:srgbClr val="D92353"/>
                          </a:solidFill>
                          <a:effectLst/>
                          <a:latin typeface="Overlock" panose="02000506030000020004"/>
                          <a:ea typeface="Roboto" panose="02000000000000000000" pitchFamily="2" charset="0"/>
                          <a:cs typeface="+mn-cs"/>
                        </a:rPr>
                        <a:t>Abbildungen/Gegenstände zum Schätzen des Alters auf dem Boden verteilen.</a:t>
                      </a:r>
                    </a:p>
                    <a:p>
                      <a:endParaRPr lang="de-DE" sz="1400" b="0" kern="1200" baseline="0" noProof="0" dirty="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7398685"/>
                  </a:ext>
                </a:extLst>
              </a:tr>
            </a:tbl>
          </a:graphicData>
        </a:graphic>
      </p:graphicFrame>
      <p:cxnSp>
        <p:nvCxnSpPr>
          <p:cNvPr id="15" name="Gerade Verbindung mit Pfeil 14"/>
          <p:cNvCxnSpPr/>
          <p:nvPr/>
        </p:nvCxnSpPr>
        <p:spPr>
          <a:xfrm>
            <a:off x="3476176" y="8249192"/>
            <a:ext cx="675397" cy="92966"/>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rotWithShape="1">
          <a:blip r:embed="rId4"/>
          <a:srcRect l="16404"/>
          <a:stretch/>
        </p:blipFill>
        <p:spPr>
          <a:xfrm>
            <a:off x="1682953" y="1460310"/>
            <a:ext cx="1903502" cy="2277034"/>
          </a:xfrm>
          <a:prstGeom prst="rect">
            <a:avLst/>
          </a:prstGeom>
          <a:ln>
            <a:solidFill>
              <a:schemeClr val="tx1"/>
            </a:solidFill>
          </a:ln>
        </p:spPr>
      </p:pic>
      <p:pic>
        <p:nvPicPr>
          <p:cNvPr id="18" name="Picture 24">
            <a:extLst>
              <a:ext uri="{FF2B5EF4-FFF2-40B4-BE49-F238E27FC236}">
                <a16:creationId xmlns:a16="http://schemas.microsoft.com/office/drawing/2014/main" id="{379805BE-16FB-1693-80E8-2255085CAA82}"/>
              </a:ext>
            </a:extLst>
          </p:cNvPr>
          <p:cNvPicPr>
            <a:picLocks noChangeAspect="1"/>
          </p:cNvPicPr>
          <p:nvPr/>
        </p:nvPicPr>
        <p:blipFill>
          <a:blip r:embed="rId5"/>
          <a:stretch>
            <a:fillRect/>
          </a:stretch>
        </p:blipFill>
        <p:spPr>
          <a:xfrm>
            <a:off x="401483" y="1829642"/>
            <a:ext cx="2442301" cy="3595610"/>
          </a:xfrm>
          <a:prstGeom prst="rect">
            <a:avLst/>
          </a:prstGeom>
        </p:spPr>
      </p:pic>
      <p:pic>
        <p:nvPicPr>
          <p:cNvPr id="4" name="Grafik 3"/>
          <p:cNvPicPr>
            <a:picLocks noChangeAspect="1"/>
          </p:cNvPicPr>
          <p:nvPr/>
        </p:nvPicPr>
        <p:blipFill>
          <a:blip r:embed="rId6"/>
          <a:stretch>
            <a:fillRect/>
          </a:stretch>
        </p:blipFill>
        <p:spPr>
          <a:xfrm>
            <a:off x="4159584" y="6996062"/>
            <a:ext cx="1425832" cy="1916460"/>
          </a:xfrm>
          <a:prstGeom prst="rect">
            <a:avLst/>
          </a:prstGeom>
        </p:spPr>
      </p:pic>
      <p:pic>
        <p:nvPicPr>
          <p:cNvPr id="5" name="Grafik 4"/>
          <p:cNvPicPr>
            <a:picLocks noChangeAspect="1"/>
          </p:cNvPicPr>
          <p:nvPr/>
        </p:nvPicPr>
        <p:blipFill>
          <a:blip r:embed="rId7"/>
          <a:stretch>
            <a:fillRect/>
          </a:stretch>
        </p:blipFill>
        <p:spPr>
          <a:xfrm>
            <a:off x="4946377" y="6920261"/>
            <a:ext cx="1440209" cy="1857979"/>
          </a:xfrm>
          <a:prstGeom prst="rect">
            <a:avLst/>
          </a:prstGeom>
        </p:spPr>
      </p:pic>
      <p:pic>
        <p:nvPicPr>
          <p:cNvPr id="10" name="Grafik 9"/>
          <p:cNvPicPr>
            <a:picLocks noChangeAspect="1"/>
          </p:cNvPicPr>
          <p:nvPr/>
        </p:nvPicPr>
        <p:blipFill>
          <a:blip r:embed="rId8"/>
          <a:stretch>
            <a:fillRect/>
          </a:stretch>
        </p:blipFill>
        <p:spPr>
          <a:xfrm>
            <a:off x="4427560" y="7880508"/>
            <a:ext cx="1420428" cy="1795464"/>
          </a:xfrm>
          <a:prstGeom prst="rect">
            <a:avLst/>
          </a:prstGeom>
        </p:spPr>
      </p:pic>
    </p:spTree>
    <p:extLst>
      <p:ext uri="{BB962C8B-B14F-4D97-AF65-F5344CB8AC3E}">
        <p14:creationId xmlns:p14="http://schemas.microsoft.com/office/powerpoint/2010/main" val="1197582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19728" y="846142"/>
          <a:ext cx="6770457" cy="7833047"/>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509755">
                  <a:extLst>
                    <a:ext uri="{9D8B030D-6E8A-4147-A177-3AD203B41FA5}">
                      <a16:colId xmlns:a16="http://schemas.microsoft.com/office/drawing/2014/main" val="2699056497"/>
                    </a:ext>
                  </a:extLst>
                </a:gridCol>
              </a:tblGrid>
              <a:tr h="654190">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0" noProof="0" dirty="0">
                          <a:solidFill>
                            <a:schemeClr val="bg1"/>
                          </a:solidFill>
                          <a:latin typeface="Overlock" panose="02000506030000020004"/>
                          <a:ea typeface="Roboto" panose="02000000000000000000" pitchFamily="2" charset="0"/>
                        </a:rPr>
                        <a:t>2. EINBINDUNG EINER HISTORISCHEN ABBILDUNG</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en-DE" b="1"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078385816"/>
                  </a:ext>
                </a:extLst>
              </a:tr>
              <a:tr h="2202636">
                <a:tc>
                  <a:txBody>
                    <a:bodyPr/>
                    <a:lstStyle/>
                    <a:p>
                      <a:endParaRPr lang="de-DE" sz="1400" b="1" kern="1200" noProof="0" dirty="0">
                        <a:solidFill>
                          <a:srgbClr val="D92353"/>
                        </a:solidFill>
                        <a:effectLst/>
                        <a:latin typeface="Overlock" panose="02000506030000020004"/>
                        <a:ea typeface="Roboto" panose="02000000000000000000" pitchFamily="2" charset="0"/>
                        <a:cs typeface="+mn-cs"/>
                      </a:endParaRPr>
                    </a:p>
                    <a:p>
                      <a:r>
                        <a:rPr lang="de-DE" sz="1400" b="1" kern="1200" noProof="0" dirty="0">
                          <a:solidFill>
                            <a:srgbClr val="D92353"/>
                          </a:solidFill>
                          <a:effectLst/>
                          <a:latin typeface="Overlock" panose="02000506030000020004"/>
                          <a:ea typeface="Roboto" panose="02000000000000000000" pitchFamily="2" charset="0"/>
                          <a:cs typeface="+mn-cs"/>
                        </a:rPr>
                        <a:t>Material: </a:t>
                      </a:r>
                      <a:r>
                        <a:rPr lang="de-DE" sz="1400" b="0" kern="1200" noProof="0" dirty="0">
                          <a:solidFill>
                            <a:srgbClr val="D92353"/>
                          </a:solidFill>
                          <a:effectLst/>
                          <a:latin typeface="Overlock" panose="02000506030000020004"/>
                          <a:ea typeface="Roboto" panose="02000000000000000000" pitchFamily="2" charset="0"/>
                          <a:cs typeface="+mn-cs"/>
                        </a:rPr>
                        <a:t>Historische</a:t>
                      </a:r>
                      <a:r>
                        <a:rPr lang="de-DE" sz="1400" b="0" kern="1200" baseline="0" noProof="0" dirty="0">
                          <a:solidFill>
                            <a:srgbClr val="D92353"/>
                          </a:solidFill>
                          <a:effectLst/>
                          <a:latin typeface="Overlock" panose="02000506030000020004"/>
                          <a:ea typeface="Roboto" panose="02000000000000000000" pitchFamily="2" charset="0"/>
                          <a:cs typeface="+mn-cs"/>
                        </a:rPr>
                        <a:t> Bilder</a:t>
                      </a:r>
                      <a:endParaRPr lang="de-DE" sz="1400" b="0" kern="1200" noProof="0" dirty="0">
                        <a:solidFill>
                          <a:srgbClr val="D92353"/>
                        </a:solidFill>
                        <a:effectLst/>
                        <a:latin typeface="Overlock" panose="02000506030000020004"/>
                        <a:ea typeface="Roboto" panose="02000000000000000000" pitchFamily="2" charset="0"/>
                        <a:cs typeface="+mn-cs"/>
                      </a:endParaRPr>
                    </a:p>
                    <a:p>
                      <a:endParaRPr lang="de-DE" sz="1400" kern="1200" noProof="0" dirty="0">
                        <a:solidFill>
                          <a:schemeClr val="tx1"/>
                        </a:solidFill>
                        <a:effectLst/>
                        <a:latin typeface="Overlock" panose="02000506030000020004"/>
                        <a:ea typeface="Roboto" panose="02000000000000000000" pitchFamily="2" charset="0"/>
                        <a:cs typeface="+mn-cs"/>
                      </a:endParaRPr>
                    </a:p>
                    <a:p>
                      <a:r>
                        <a:rPr lang="de-DE" sz="1400" b="1" kern="1200" noProof="0" dirty="0">
                          <a:solidFill>
                            <a:schemeClr val="tx1"/>
                          </a:solidFill>
                          <a:effectLst/>
                          <a:latin typeface="Overlock" panose="02000506030000020004"/>
                          <a:ea typeface="Roboto" panose="02000000000000000000" pitchFamily="2" charset="0"/>
                          <a:cs typeface="+mn-cs"/>
                        </a:rPr>
                        <a:t>Information: </a:t>
                      </a:r>
                      <a:endParaRPr lang="de-DE" sz="1400" b="0" kern="1200" noProof="0" dirty="0">
                        <a:solidFill>
                          <a:schemeClr val="tx1"/>
                        </a:solidFill>
                        <a:effectLst/>
                        <a:latin typeface="Overlock" panose="02000506030000020004"/>
                        <a:ea typeface="Roboto" panose="02000000000000000000" pitchFamily="2" charset="0"/>
                        <a:cs typeface="+mn-cs"/>
                      </a:endParaRPr>
                    </a:p>
                    <a:p>
                      <a:pPr marL="0" indent="0">
                        <a:buNone/>
                      </a:pPr>
                      <a:r>
                        <a:rPr lang="de-DE" sz="1400" b="0" kern="1200" baseline="0" noProof="0" dirty="0">
                          <a:solidFill>
                            <a:schemeClr val="tx1"/>
                          </a:solidFill>
                          <a:effectLst/>
                          <a:latin typeface="Overlock" panose="02000506030000020004"/>
                          <a:ea typeface="Roboto" panose="02000000000000000000" pitchFamily="2" charset="0"/>
                          <a:cs typeface="+mn-cs"/>
                        </a:rPr>
                        <a:t>-Baum ist wahrscheinlich älter als 100 Jahre, aber nicht viel älter als 200 Jahre</a:t>
                      </a:r>
                    </a:p>
                    <a:p>
                      <a:pPr marL="0" indent="0">
                        <a:buNone/>
                      </a:pPr>
                      <a:endParaRPr lang="de-DE" sz="1400" b="0" kern="1200" baseline="0" noProof="0" dirty="0">
                        <a:solidFill>
                          <a:schemeClr val="tx1"/>
                        </a:solidFill>
                        <a:effectLst/>
                        <a:latin typeface="Overlock" panose="02000506030000020004"/>
                        <a:ea typeface="Roboto" panose="02000000000000000000" pitchFamily="2" charset="0"/>
                        <a:cs typeface="+mn-cs"/>
                      </a:endParaRPr>
                    </a:p>
                    <a:p>
                      <a:pPr marL="0" indent="0">
                        <a:buNone/>
                      </a:pPr>
                      <a:r>
                        <a:rPr lang="de-DE" sz="1400" b="0" kern="1200" baseline="0" noProof="0" dirty="0">
                          <a:solidFill>
                            <a:schemeClr val="tx1"/>
                          </a:solidFill>
                          <a:effectLst/>
                          <a:latin typeface="Overlock" panose="02000506030000020004"/>
                          <a:ea typeface="Roboto" panose="02000000000000000000" pitchFamily="2" charset="0"/>
                          <a:cs typeface="+mn-cs"/>
                        </a:rPr>
                        <a:t>-Auf </a:t>
                      </a:r>
                      <a:r>
                        <a:rPr lang="de-DE" sz="1400" b="0" kern="1200" baseline="0" noProof="0" dirty="0" smtClean="0">
                          <a:solidFill>
                            <a:schemeClr val="tx1"/>
                          </a:solidFill>
                          <a:effectLst/>
                          <a:latin typeface="Overlock" panose="02000506030000020004"/>
                          <a:ea typeface="Roboto" panose="02000000000000000000" pitchFamily="2" charset="0"/>
                          <a:cs typeface="+mn-cs"/>
                        </a:rPr>
                        <a:t>300 </a:t>
                      </a:r>
                      <a:r>
                        <a:rPr lang="de-DE" sz="1400" b="0" kern="1200" baseline="0" noProof="0" dirty="0">
                          <a:solidFill>
                            <a:schemeClr val="tx1"/>
                          </a:solidFill>
                          <a:effectLst/>
                          <a:latin typeface="Overlock" panose="02000506030000020004"/>
                          <a:ea typeface="Roboto" panose="02000000000000000000" pitchFamily="2" charset="0"/>
                          <a:cs typeface="+mn-cs"/>
                        </a:rPr>
                        <a:t>Jahre </a:t>
                      </a:r>
                      <a:r>
                        <a:rPr lang="de-DE" sz="1400" b="0" kern="1200" baseline="0" noProof="0" dirty="0" smtClean="0">
                          <a:solidFill>
                            <a:schemeClr val="tx1"/>
                          </a:solidFill>
                          <a:effectLst/>
                          <a:latin typeface="Overlock" panose="02000506030000020004"/>
                          <a:ea typeface="Roboto" panose="02000000000000000000" pitchFamily="2" charset="0"/>
                          <a:cs typeface="+mn-cs"/>
                        </a:rPr>
                        <a:t>alter </a:t>
                      </a:r>
                      <a:r>
                        <a:rPr lang="de-DE" sz="1400" b="0" kern="1200" baseline="0" noProof="0" dirty="0">
                          <a:solidFill>
                            <a:schemeClr val="tx1"/>
                          </a:solidFill>
                          <a:effectLst/>
                          <a:latin typeface="Overlock" panose="02000506030000020004"/>
                          <a:ea typeface="Roboto" panose="02000000000000000000" pitchFamily="2" charset="0"/>
                          <a:cs typeface="+mn-cs"/>
                        </a:rPr>
                        <a:t>Abbildung noch nicht zu sehen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baseline="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471138443"/>
                  </a:ext>
                </a:extLst>
              </a:tr>
              <a:tr h="1037737">
                <a:tc>
                  <a:txBody>
                    <a:bodyPr/>
                    <a:lstStyle/>
                    <a:p>
                      <a:r>
                        <a:rPr lang="de-DE" sz="1400" b="1" kern="1200" noProof="0" dirty="0">
                          <a:solidFill>
                            <a:schemeClr val="tx1"/>
                          </a:solidFill>
                          <a:effectLst/>
                          <a:latin typeface="Overlock" panose="02000506030000020004"/>
                          <a:ea typeface="Roboto" panose="02000000000000000000" pitchFamily="2" charset="0"/>
                          <a:cs typeface="+mn-cs"/>
                        </a:rPr>
                        <a:t>Frage: </a:t>
                      </a:r>
                      <a:r>
                        <a:rPr lang="de-DE" sz="1400" kern="1200" noProof="0" dirty="0">
                          <a:solidFill>
                            <a:schemeClr val="tx1"/>
                          </a:solidFill>
                          <a:effectLst/>
                          <a:latin typeface="Overlock" panose="02000506030000020004"/>
                          <a:ea typeface="Roboto" panose="02000000000000000000" pitchFamily="2" charset="0"/>
                          <a:cs typeface="+mn-cs"/>
                        </a:rPr>
                        <a:t>Wie findet man</a:t>
                      </a:r>
                      <a:r>
                        <a:rPr lang="de-DE" sz="1400" kern="1200" baseline="0" noProof="0" dirty="0">
                          <a:solidFill>
                            <a:schemeClr val="tx1"/>
                          </a:solidFill>
                          <a:effectLst/>
                          <a:latin typeface="Overlock" panose="02000506030000020004"/>
                          <a:ea typeface="Roboto" panose="02000000000000000000" pitchFamily="2" charset="0"/>
                          <a:cs typeface="+mn-cs"/>
                        </a:rPr>
                        <a:t> das Baumalter heraus, wenn </a:t>
                      </a:r>
                      <a:r>
                        <a:rPr lang="de-DE" sz="1400" kern="1200" baseline="0" noProof="0" dirty="0" smtClean="0">
                          <a:solidFill>
                            <a:schemeClr val="tx1"/>
                          </a:solidFill>
                          <a:effectLst/>
                          <a:latin typeface="Overlock" panose="02000506030000020004"/>
                          <a:ea typeface="Roboto" panose="02000000000000000000" pitchFamily="2" charset="0"/>
                          <a:cs typeface="+mn-cs"/>
                        </a:rPr>
                        <a:t>alte </a:t>
                      </a:r>
                      <a:r>
                        <a:rPr lang="de-DE" sz="1400" kern="1200" baseline="0" noProof="0" dirty="0">
                          <a:solidFill>
                            <a:schemeClr val="tx1"/>
                          </a:solidFill>
                          <a:effectLst/>
                          <a:latin typeface="Overlock" panose="02000506030000020004"/>
                          <a:ea typeface="Roboto" panose="02000000000000000000" pitchFamily="2" charset="0"/>
                          <a:cs typeface="+mn-cs"/>
                        </a:rPr>
                        <a:t>Fotos/Dokumente fehlen?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-Jahresringe im Baumstamm</a:t>
                      </a:r>
                      <a:r>
                        <a:rPr lang="de-DE" sz="1200" b="0" baseline="0" noProof="0" dirty="0">
                          <a:solidFill>
                            <a:srgbClr val="367499"/>
                          </a:solidFill>
                          <a:latin typeface="Overlock" panose="02000506030000020004"/>
                          <a:ea typeface="Roboto" panose="02000000000000000000" pitchFamily="2" charset="0"/>
                        </a:rPr>
                        <a:t> zählen</a:t>
                      </a: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094694686"/>
                  </a:ext>
                </a:extLst>
              </a:tr>
              <a:tr h="1037737">
                <a:tc>
                  <a:txBody>
                    <a:bodyPr/>
                    <a:lstStyle/>
                    <a:p>
                      <a:r>
                        <a:rPr lang="de-DE" sz="1400" b="1" kern="1200" baseline="0" noProof="0" dirty="0">
                          <a:solidFill>
                            <a:schemeClr val="tx1"/>
                          </a:solidFill>
                          <a:effectLst/>
                          <a:latin typeface="Overlock" panose="02000506030000020004"/>
                          <a:ea typeface="Roboto" panose="02000000000000000000" pitchFamily="2" charset="0"/>
                          <a:cs typeface="+mn-cs"/>
                        </a:rPr>
                        <a:t>Frage: </a:t>
                      </a:r>
                      <a:r>
                        <a:rPr lang="de-DE" sz="1400" kern="1200" baseline="0" noProof="0" dirty="0">
                          <a:solidFill>
                            <a:schemeClr val="tx1"/>
                          </a:solidFill>
                          <a:effectLst/>
                          <a:latin typeface="Overlock" panose="02000506030000020004"/>
                          <a:ea typeface="Roboto" panose="02000000000000000000" pitchFamily="2" charset="0"/>
                          <a:cs typeface="+mn-cs"/>
                        </a:rPr>
                        <a:t>Warum bohrt man diesen Baum nicht an, um genaues Alter zu bestimmen?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-Gefahr der Verletzung (Pilzbefall)</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495790746"/>
                  </a:ext>
                </a:extLst>
              </a:tr>
              <a:tr h="654190">
                <a:tc gridSpan="2">
                  <a:txBody>
                    <a:bodyPr/>
                    <a:lstStyle/>
                    <a:p>
                      <a:r>
                        <a:rPr lang="de-DE" sz="1600" kern="1200" noProof="0" dirty="0">
                          <a:solidFill>
                            <a:schemeClr val="bg1"/>
                          </a:solidFill>
                          <a:effectLst/>
                          <a:latin typeface="Overlock" panose="02000506030000020004"/>
                          <a:ea typeface="Roboto" panose="02000000000000000000" pitchFamily="2" charset="0"/>
                          <a:cs typeface="+mn-cs"/>
                        </a:rPr>
                        <a:t>3. JAHRESRING</a:t>
                      </a:r>
                      <a:r>
                        <a:rPr lang="de-DE" sz="1600" kern="1200" baseline="0" noProof="0" dirty="0">
                          <a:solidFill>
                            <a:schemeClr val="bg1"/>
                          </a:solidFill>
                          <a:effectLst/>
                          <a:latin typeface="Overlock" panose="02000506030000020004"/>
                          <a:ea typeface="Roboto" panose="02000000000000000000" pitchFamily="2" charset="0"/>
                          <a:cs typeface="+mn-cs"/>
                        </a:rPr>
                        <a:t>E ZÄHLEN</a:t>
                      </a:r>
                      <a:endParaRPr lang="de-DE" sz="1600" kern="1200" noProof="0" dirty="0">
                        <a:solidFill>
                          <a:schemeClr val="bg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374410535"/>
                  </a:ext>
                </a:extLst>
              </a:tr>
              <a:tr h="1361642">
                <a:tc>
                  <a:txBody>
                    <a:bodyPr/>
                    <a:lstStyle/>
                    <a:p>
                      <a:r>
                        <a:rPr lang="de-DE" sz="1400" b="1" kern="1200" baseline="0" noProof="0" dirty="0">
                          <a:solidFill>
                            <a:srgbClr val="D91F53"/>
                          </a:solidFill>
                          <a:effectLst/>
                          <a:latin typeface="Overlock" panose="02000506030000020004"/>
                          <a:ea typeface="Roboto" panose="02000000000000000000" pitchFamily="2" charset="0"/>
                          <a:cs typeface="+mn-cs"/>
                        </a:rPr>
                        <a:t>Material: Astscheiben</a:t>
                      </a:r>
                    </a:p>
                    <a:p>
                      <a:r>
                        <a:rPr lang="de-DE" sz="1400" b="1" kern="1200" baseline="0" noProof="0" dirty="0">
                          <a:solidFill>
                            <a:schemeClr val="tx1"/>
                          </a:solidFill>
                          <a:effectLst/>
                          <a:latin typeface="Overlock" panose="02000506030000020004"/>
                          <a:ea typeface="Roboto" panose="02000000000000000000" pitchFamily="2" charset="0"/>
                          <a:cs typeface="+mn-cs"/>
                        </a:rPr>
                        <a:t>Arbeitsauftrag (in Partnerarbeit): </a:t>
                      </a:r>
                      <a:r>
                        <a:rPr lang="de-DE" sz="1400" b="0" kern="1200" baseline="0" noProof="0" dirty="0">
                          <a:solidFill>
                            <a:schemeClr val="tx1"/>
                          </a:solidFill>
                          <a:effectLst/>
                          <a:latin typeface="Overlock" panose="02000506030000020004"/>
                          <a:ea typeface="Roboto" panose="02000000000000000000" pitchFamily="2" charset="0"/>
                          <a:cs typeface="+mn-cs"/>
                        </a:rPr>
                        <a:t> </a:t>
                      </a:r>
                    </a:p>
                    <a:p>
                      <a:pPr marL="0" indent="0">
                        <a:buNone/>
                      </a:pPr>
                      <a:r>
                        <a:rPr lang="de-DE" sz="1400" b="0" kern="1200" baseline="0" noProof="0" dirty="0">
                          <a:solidFill>
                            <a:schemeClr val="tx1"/>
                          </a:solidFill>
                          <a:effectLst/>
                          <a:latin typeface="Overlock" panose="02000506030000020004"/>
                          <a:ea typeface="Roboto" panose="02000000000000000000" pitchFamily="2" charset="0"/>
                          <a:cs typeface="+mn-cs"/>
                        </a:rPr>
                        <a:t>1. Ringe einer Scheibe zählen.</a:t>
                      </a:r>
                    </a:p>
                    <a:p>
                      <a:pPr marL="0" indent="0">
                        <a:buNone/>
                      </a:pPr>
                      <a:r>
                        <a:rPr lang="de-DE" sz="1400" b="0" kern="1200" baseline="0" noProof="0" dirty="0">
                          <a:solidFill>
                            <a:schemeClr val="tx1"/>
                          </a:solidFill>
                          <a:effectLst/>
                          <a:latin typeface="Overlock" panose="02000506030000020004"/>
                          <a:ea typeface="Roboto" panose="02000000000000000000" pitchFamily="2" charset="0"/>
                          <a:cs typeface="+mn-cs"/>
                        </a:rPr>
                        <a:t>2. Astscheiben nach ihrem Alter ordnen.</a:t>
                      </a:r>
                    </a:p>
                    <a:p>
                      <a:pPr marL="0" indent="0">
                        <a:buNone/>
                      </a:pPr>
                      <a:endParaRPr lang="de-DE" sz="1400" b="0" kern="1200" baseline="0" noProof="0" dirty="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endParaRPr lang="de-DE" dirty="0"/>
                    </a:p>
                    <a:p>
                      <a:endParaRPr lang="de-DE" dirty="0"/>
                    </a:p>
                    <a:p>
                      <a:endParaRPr lang="de-DE" dirty="0"/>
                    </a:p>
                    <a:p>
                      <a:endParaRPr lang="de-DE" dirty="0"/>
                    </a:p>
                    <a:p>
                      <a:endParaRPr lang="de-DE" dirty="0"/>
                    </a:p>
                    <a:p>
                      <a:endParaRPr lang="de-DE" dirty="0"/>
                    </a:p>
                    <a:p>
                      <a:pPr marL="0" marR="0" lvl="0" indent="0" algn="l" defTabSz="755934" rtl="0" eaLnBrk="1" fontAlgn="auto" latinLnBrk="0" hangingPunct="1">
                        <a:lnSpc>
                          <a:spcPct val="100000"/>
                        </a:lnSpc>
                        <a:spcBef>
                          <a:spcPts val="0"/>
                        </a:spcBef>
                        <a:spcAft>
                          <a:spcPts val="0"/>
                        </a:spcAft>
                        <a:buClrTx/>
                        <a:buSzTx/>
                        <a:buFontTx/>
                        <a:buNone/>
                        <a:tabLst/>
                        <a:defRPr/>
                      </a:pPr>
                      <a:endParaRPr lang="de-DE" dirty="0"/>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5171502"/>
                  </a:ext>
                </a:extLst>
              </a:tr>
            </a:tbl>
          </a:graphicData>
        </a:graphic>
      </p:graphicFrame>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cxnSp>
        <p:nvCxnSpPr>
          <p:cNvPr id="19" name="Gerade Verbindung mit Pfeil 18"/>
          <p:cNvCxnSpPr>
            <a:cxnSpLocks/>
          </p:cNvCxnSpPr>
          <p:nvPr/>
        </p:nvCxnSpPr>
        <p:spPr>
          <a:xfrm flipV="1">
            <a:off x="2596896" y="2030597"/>
            <a:ext cx="1435842" cy="35947"/>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40" name="Grafik 39"/>
          <p:cNvPicPr>
            <a:picLocks noChangeAspect="1"/>
          </p:cNvPicPr>
          <p:nvPr/>
        </p:nvPicPr>
        <p:blipFill rotWithShape="1">
          <a:blip r:embed="rId2">
            <a:extLst>
              <a:ext uri="{28A0092B-C50C-407E-A947-70E740481C1C}">
                <a14:useLocalDpi xmlns:a14="http://schemas.microsoft.com/office/drawing/2010/main" val="0"/>
              </a:ext>
            </a:extLst>
          </a:blip>
          <a:srcRect l="34078" t="5653"/>
          <a:stretch/>
        </p:blipFill>
        <p:spPr>
          <a:xfrm>
            <a:off x="4636585" y="6930132"/>
            <a:ext cx="822773" cy="1177539"/>
          </a:xfrm>
          <a:prstGeom prst="rect">
            <a:avLst/>
          </a:prstGeom>
          <a:ln>
            <a:solidFill>
              <a:schemeClr val="tx1"/>
            </a:solidFill>
          </a:ln>
        </p:spPr>
      </p:pic>
      <p:cxnSp>
        <p:nvCxnSpPr>
          <p:cNvPr id="41" name="Gerade Verbindung mit Pfeil 40"/>
          <p:cNvCxnSpPr>
            <a:cxnSpLocks/>
          </p:cNvCxnSpPr>
          <p:nvPr/>
        </p:nvCxnSpPr>
        <p:spPr>
          <a:xfrm>
            <a:off x="2974013" y="7196328"/>
            <a:ext cx="1477291" cy="42672"/>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9" name="Bild 1" descr="File:02 Abteiplan Seligenstadt Vogelschau Johann Stridbeck nach 1705 Landschaftsmuseum Seligenstadt.jpg"/>
          <p:cNvPicPr/>
          <p:nvPr/>
        </p:nvPicPr>
        <p:blipFill rotWithShape="1">
          <a:blip r:embed="rId3">
            <a:extLst>
              <a:ext uri="{28A0092B-C50C-407E-A947-70E740481C1C}">
                <a14:useLocalDpi xmlns:a14="http://schemas.microsoft.com/office/drawing/2010/main" val="0"/>
              </a:ext>
            </a:extLst>
          </a:blip>
          <a:srcRect l="7318" r="7217" b="13983"/>
          <a:stretch/>
        </p:blipFill>
        <p:spPr bwMode="auto">
          <a:xfrm>
            <a:off x="4153233" y="1828753"/>
            <a:ext cx="1789476" cy="1284191"/>
          </a:xfrm>
          <a:prstGeom prst="rect">
            <a:avLst/>
          </a:prstGeom>
          <a:noFill/>
          <a:ln>
            <a:noFill/>
          </a:ln>
          <a:extLst>
            <a:ext uri="{53640926-AAD7-44D8-BBD7-CCE9431645EC}">
              <a14:shadowObscured xmlns:a14="http://schemas.microsoft.com/office/drawing/2010/main"/>
            </a:ext>
          </a:extLst>
        </p:spPr>
      </p:pic>
      <p:pic>
        <p:nvPicPr>
          <p:cNvPr id="10" name="Bild 1" descr="File:02 Abteiplan Seligenstadt Vogelschau Johann Stridbeck nach 1705 Landschaftsmuseum Seligenstadt.jpg"/>
          <p:cNvPicPr/>
          <p:nvPr/>
        </p:nvPicPr>
        <p:blipFill rotWithShape="1">
          <a:blip r:embed="rId3">
            <a:extLst>
              <a:ext uri="{28A0092B-C50C-407E-A947-70E740481C1C}">
                <a14:useLocalDpi xmlns:a14="http://schemas.microsoft.com/office/drawing/2010/main" val="0"/>
              </a:ext>
            </a:extLst>
          </a:blip>
          <a:srcRect l="7318" r="7217" b="13983"/>
          <a:stretch/>
        </p:blipFill>
        <p:spPr bwMode="auto">
          <a:xfrm>
            <a:off x="4636585" y="2114512"/>
            <a:ext cx="1789476" cy="12841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307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19728" y="648457"/>
          <a:ext cx="6770457" cy="751391"/>
        </p:xfrm>
        <a:graphic>
          <a:graphicData uri="http://schemas.openxmlformats.org/drawingml/2006/table">
            <a:tbl>
              <a:tblPr firstRow="1" bandRow="1"/>
              <a:tblGrid>
                <a:gridCol w="6770457">
                  <a:extLst>
                    <a:ext uri="{9D8B030D-6E8A-4147-A177-3AD203B41FA5}">
                      <a16:colId xmlns:a16="http://schemas.microsoft.com/office/drawing/2014/main" val="686230369"/>
                    </a:ext>
                  </a:extLst>
                </a:gridCol>
              </a:tblGrid>
              <a:tr h="751391">
                <a:tc>
                  <a:txBody>
                    <a:bodyPr/>
                    <a:lstStyle/>
                    <a:p>
                      <a:r>
                        <a:rPr lang="de-DE" sz="1600" b="0" noProof="0" dirty="0">
                          <a:solidFill>
                            <a:schemeClr val="bg1"/>
                          </a:solidFill>
                          <a:latin typeface="Overlock" panose="02000506030000020004"/>
                          <a:ea typeface="Roboto" panose="02000000000000000000" pitchFamily="2" charset="0"/>
                        </a:rPr>
                        <a:t>4. </a:t>
                      </a:r>
                      <a:r>
                        <a:rPr lang="de-DE" sz="1600" b="0" noProof="0" dirty="0" smtClean="0">
                          <a:solidFill>
                            <a:schemeClr val="bg1"/>
                          </a:solidFill>
                          <a:latin typeface="Overlock" panose="02000506030000020004"/>
                          <a:ea typeface="Roboto" panose="02000000000000000000" pitchFamily="2" charset="0"/>
                        </a:rPr>
                        <a:t>BAUMSICHERUNG</a:t>
                      </a:r>
                      <a:r>
                        <a:rPr lang="de-DE" sz="1600" b="0" baseline="0" noProof="0" dirty="0" smtClean="0">
                          <a:solidFill>
                            <a:schemeClr val="bg1"/>
                          </a:solidFill>
                          <a:latin typeface="Overlock" panose="02000506030000020004"/>
                          <a:ea typeface="Roboto" panose="02000000000000000000" pitchFamily="2" charset="0"/>
                        </a:rPr>
                        <a:t> UND </a:t>
                      </a:r>
                      <a:r>
                        <a:rPr lang="de-DE" sz="1600" b="0" noProof="0" dirty="0" smtClean="0">
                          <a:solidFill>
                            <a:schemeClr val="bg1"/>
                          </a:solidFill>
                          <a:latin typeface="Overlock" panose="02000506030000020004"/>
                          <a:ea typeface="Roboto" panose="02000000000000000000" pitchFamily="2" charset="0"/>
                        </a:rPr>
                        <a:t>BAUMSCHUTZ</a:t>
                      </a:r>
                      <a:endParaRPr lang="de-DE" sz="16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extLst>
                  <a:ext uri="{0D108BD9-81ED-4DB2-BD59-A6C34878D82A}">
                    <a16:rowId xmlns:a16="http://schemas.microsoft.com/office/drawing/2014/main" val="4008328688"/>
                  </a:ext>
                </a:extLst>
              </a:tr>
            </a:tbl>
          </a:graphicData>
        </a:graphic>
      </p:graphicFrame>
      <p:graphicFrame>
        <p:nvGraphicFramePr>
          <p:cNvPr id="4" name="Tabelle 3"/>
          <p:cNvGraphicFramePr>
            <a:graphicFrameLocks noGrp="1"/>
          </p:cNvGraphicFramePr>
          <p:nvPr>
            <p:extLst/>
          </p:nvPr>
        </p:nvGraphicFramePr>
        <p:xfrm>
          <a:off x="519728" y="1313869"/>
          <a:ext cx="6770457" cy="7231091"/>
        </p:xfrm>
        <a:graphic>
          <a:graphicData uri="http://schemas.openxmlformats.org/drawingml/2006/table">
            <a:tbl>
              <a:tblPr firstRow="1" bandRow="1"/>
              <a:tblGrid>
                <a:gridCol w="3260702">
                  <a:extLst>
                    <a:ext uri="{9D8B030D-6E8A-4147-A177-3AD203B41FA5}">
                      <a16:colId xmlns:a16="http://schemas.microsoft.com/office/drawing/2014/main" val="3265300423"/>
                    </a:ext>
                  </a:extLst>
                </a:gridCol>
                <a:gridCol w="3509755">
                  <a:extLst>
                    <a:ext uri="{9D8B030D-6E8A-4147-A177-3AD203B41FA5}">
                      <a16:colId xmlns:a16="http://schemas.microsoft.com/office/drawing/2014/main" val="2248651047"/>
                    </a:ext>
                  </a:extLst>
                </a:gridCol>
              </a:tblGrid>
              <a:tr h="1612211">
                <a:tc>
                  <a:txBody>
                    <a:bodyPr/>
                    <a:lstStyle/>
                    <a:p>
                      <a:r>
                        <a:rPr lang="de-DE" sz="1400" b="1" baseline="0" noProof="0" dirty="0">
                          <a:solidFill>
                            <a:schemeClr val="tx1"/>
                          </a:solidFill>
                          <a:latin typeface="Overlock" panose="02000506030000020004"/>
                          <a:ea typeface="Roboto" panose="02000000000000000000" pitchFamily="2" charset="0"/>
                        </a:rPr>
                        <a:t>Information:</a:t>
                      </a:r>
                    </a:p>
                    <a:p>
                      <a:r>
                        <a:rPr lang="de-DE" sz="1400" b="0" baseline="0" noProof="0" dirty="0">
                          <a:solidFill>
                            <a:schemeClr val="tx1"/>
                          </a:solidFill>
                          <a:latin typeface="Overlock" panose="02000506030000020004"/>
                          <a:ea typeface="Roboto" panose="02000000000000000000" pitchFamily="2" charset="0"/>
                        </a:rPr>
                        <a:t>-Der Baum ist ein besonders geschütztes Naturdenkmal</a:t>
                      </a:r>
                    </a:p>
                    <a:p>
                      <a:r>
                        <a:rPr lang="de-DE" sz="1400" b="0" baseline="0" noProof="0" dirty="0">
                          <a:solidFill>
                            <a:schemeClr val="tx1"/>
                          </a:solidFill>
                          <a:latin typeface="Overlock" panose="02000506030000020004"/>
                          <a:ea typeface="Roboto" panose="02000000000000000000" pitchFamily="2" charset="0"/>
                        </a:rPr>
                        <a:t>-Auf Schild am Baum </a:t>
                      </a:r>
                      <a:r>
                        <a:rPr lang="de-DE" sz="1400" b="0" baseline="0" noProof="0" dirty="0" smtClean="0">
                          <a:solidFill>
                            <a:schemeClr val="tx1"/>
                          </a:solidFill>
                          <a:latin typeface="Overlock" panose="02000506030000020004"/>
                          <a:ea typeface="Roboto" panose="02000000000000000000" pitchFamily="2" charset="0"/>
                        </a:rPr>
                        <a:t>hinweisen</a:t>
                      </a:r>
                      <a:endParaRPr lang="de-DE" sz="1400" b="0" baseline="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47337562"/>
                  </a:ext>
                </a:extLst>
              </a:tr>
              <a:tr h="526829">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chemeClr val="tx1"/>
                          </a:solidFill>
                          <a:latin typeface="Overlock" panose="02000506030000020004"/>
                          <a:ea typeface="Roboto" panose="02000000000000000000" pitchFamily="2" charset="0"/>
                        </a:rPr>
                        <a:t>Frage: </a:t>
                      </a:r>
                      <a:r>
                        <a:rPr lang="de-DE" sz="1400" b="0" baseline="0" noProof="0" dirty="0">
                          <a:solidFill>
                            <a:schemeClr val="tx1"/>
                          </a:solidFill>
                          <a:latin typeface="Overlock" panose="02000506030000020004"/>
                          <a:ea typeface="Roboto" panose="02000000000000000000" pitchFamily="2" charset="0"/>
                        </a:rPr>
                        <a:t>Was kann man tun, um diesen Baum zu schützen?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smtClean="0">
                          <a:solidFill>
                            <a:srgbClr val="367499"/>
                          </a:solidFill>
                          <a:latin typeface="Overlock" panose="02000506030000020004"/>
                          <a:ea typeface="Roboto" panose="02000000000000000000" pitchFamily="2" charset="0"/>
                        </a:rPr>
                        <a:t>-Bewässerung</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smtClean="0">
                          <a:solidFill>
                            <a:srgbClr val="367499"/>
                          </a:solidFill>
                          <a:latin typeface="Overlock" panose="02000506030000020004"/>
                          <a:ea typeface="Roboto" panose="02000000000000000000" pitchFamily="2" charset="0"/>
                        </a:rPr>
                        <a:t>-Freien Wurzelbereich schützen</a:t>
                      </a: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444373505"/>
                  </a:ext>
                </a:extLst>
              </a:tr>
              <a:tr h="3134570">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rgbClr val="D92353"/>
                          </a:solidFill>
                          <a:latin typeface="Overlock" panose="02000506030000020004"/>
                          <a:ea typeface="Roboto" panose="02000000000000000000" pitchFamily="2" charset="0"/>
                        </a:rPr>
                        <a:t>Material:</a:t>
                      </a:r>
                    </a:p>
                    <a:p>
                      <a:pPr marL="0" marR="0" indent="0" algn="l" defTabSz="755934" rtl="0" eaLnBrk="1" fontAlgn="auto" latinLnBrk="0" hangingPunct="1">
                        <a:lnSpc>
                          <a:spcPct val="100000"/>
                        </a:lnSpc>
                        <a:spcBef>
                          <a:spcPts val="0"/>
                        </a:spcBef>
                        <a:spcAft>
                          <a:spcPts val="0"/>
                        </a:spcAft>
                        <a:buClrTx/>
                        <a:buSzTx/>
                        <a:buFontTx/>
                        <a:buNone/>
                        <a:tabLst/>
                        <a:defRPr/>
                      </a:pPr>
                      <a:r>
                        <a:rPr lang="de-DE" sz="1400" b="0" baseline="0" noProof="0" dirty="0">
                          <a:solidFill>
                            <a:srgbClr val="D92353"/>
                          </a:solidFill>
                          <a:latin typeface="Overlock" panose="02000506030000020004"/>
                          <a:ea typeface="Roboto" panose="02000000000000000000" pitchFamily="2" charset="0"/>
                        </a:rPr>
                        <a:t>- Rote Schilder zur Klimaentwicklung (austeilen)</a:t>
                      </a:r>
                    </a:p>
                    <a:p>
                      <a:pPr marL="0" marR="0" indent="0" algn="l" defTabSz="755934" rtl="0" eaLnBrk="1" fontAlgn="auto" latinLnBrk="0" hangingPunct="1">
                        <a:lnSpc>
                          <a:spcPct val="100000"/>
                        </a:lnSpc>
                        <a:spcBef>
                          <a:spcPts val="0"/>
                        </a:spcBef>
                        <a:spcAft>
                          <a:spcPts val="0"/>
                        </a:spcAft>
                        <a:buClrTx/>
                        <a:buSzTx/>
                        <a:buFontTx/>
                        <a:buNone/>
                        <a:tabLst/>
                        <a:defRPr/>
                      </a:pPr>
                      <a:r>
                        <a:rPr lang="de-DE" sz="1400" b="0" baseline="0" noProof="0" dirty="0">
                          <a:solidFill>
                            <a:srgbClr val="D92353"/>
                          </a:solidFill>
                          <a:latin typeface="Overlock" panose="02000506030000020004"/>
                          <a:ea typeface="Roboto" panose="02000000000000000000" pitchFamily="2" charset="0"/>
                        </a:rPr>
                        <a:t>-Schilder zum Schätzen des Baumalters</a:t>
                      </a: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a:solidFill>
                          <a:schemeClr val="tx1"/>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chemeClr val="tx1"/>
                          </a:solidFill>
                          <a:latin typeface="Overlock" panose="02000506030000020004"/>
                          <a:ea typeface="Roboto" panose="02000000000000000000" pitchFamily="2" charset="0"/>
                        </a:rPr>
                        <a:t>Arbeitsauftrag: </a:t>
                      </a:r>
                      <a:r>
                        <a:rPr lang="de-DE" sz="1400" b="0" baseline="0" noProof="0" dirty="0">
                          <a:solidFill>
                            <a:schemeClr val="tx1"/>
                          </a:solidFill>
                          <a:latin typeface="Overlock" panose="02000506030000020004"/>
                          <a:ea typeface="Roboto" panose="02000000000000000000" pitchFamily="2" charset="0"/>
                        </a:rPr>
                        <a:t>Schätzen, in welchem Zeitraum das wärmste, zweitwärmste und drittwärmste Jahr in Deutschland seit Beginn der Wetteraufzeichnung gemessen wurde.</a:t>
                      </a: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smtClean="0">
                        <a:solidFill>
                          <a:srgbClr val="D92353"/>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 </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1" baseline="0" noProof="0" dirty="0">
                          <a:solidFill>
                            <a:srgbClr val="367499"/>
                          </a:solidFill>
                          <a:latin typeface="Overlock" panose="02000506030000020004"/>
                          <a:ea typeface="Roboto" panose="02000000000000000000" pitchFamily="2" charset="0"/>
                        </a:rPr>
                        <a:t>Lösung;</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Alle Jahre gehören in den Zeitraum „Seit 10 Jahren</a:t>
                      </a:r>
                      <a:r>
                        <a:rPr lang="de-DE" sz="1200" b="0" baseline="0" noProof="0" dirty="0" smtClean="0">
                          <a:solidFill>
                            <a:srgbClr val="367499"/>
                          </a:solidFill>
                          <a:latin typeface="Overlock" panose="02000506030000020004"/>
                          <a:ea typeface="Roboto" panose="02000000000000000000" pitchFamily="2" charset="0"/>
                        </a:rPr>
                        <a:t>“</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smtClean="0">
                          <a:solidFill>
                            <a:srgbClr val="367499"/>
                          </a:solidFill>
                          <a:latin typeface="Overlock" panose="02000506030000020004"/>
                          <a:ea typeface="Roboto" panose="02000000000000000000" pitchFamily="2" charset="0"/>
                        </a:rPr>
                        <a:t>Hintergrund: Klimawandel</a:t>
                      </a: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195447929"/>
                  </a:ext>
                </a:extLst>
              </a:tr>
            </a:tbl>
          </a:graphicData>
        </a:graphic>
      </p:graphicFrame>
      <p:cxnSp>
        <p:nvCxnSpPr>
          <p:cNvPr id="10" name="Gerade Verbindung mit Pfeil 9"/>
          <p:cNvCxnSpPr>
            <a:cxnSpLocks/>
          </p:cNvCxnSpPr>
          <p:nvPr/>
        </p:nvCxnSpPr>
        <p:spPr>
          <a:xfrm flipV="1">
            <a:off x="2898648" y="1959089"/>
            <a:ext cx="1421981" cy="299479"/>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cxnSpLocks/>
          </p:cNvCxnSpPr>
          <p:nvPr/>
        </p:nvCxnSpPr>
        <p:spPr>
          <a:xfrm>
            <a:off x="3226359" y="4454421"/>
            <a:ext cx="773686" cy="209019"/>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cxnSpLocks/>
          </p:cNvCxnSpPr>
          <p:nvPr/>
        </p:nvCxnSpPr>
        <p:spPr>
          <a:xfrm>
            <a:off x="3332874" y="5005434"/>
            <a:ext cx="667171" cy="957637"/>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descr="Sonderschild Naturdenkmal (Bayern, Stand 12/2007)">
            <a:extLst>
              <a:ext uri="{FF2B5EF4-FFF2-40B4-BE49-F238E27FC236}">
                <a16:creationId xmlns:a16="http://schemas.microsoft.com/office/drawing/2014/main" id="{E6510973-B548-FF4F-58BE-45D1FAFB66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4396299" y="1441792"/>
            <a:ext cx="1542636" cy="1357934"/>
          </a:xfrm>
          <a:prstGeom prst="rect">
            <a:avLst/>
          </a:prstGeom>
          <a:noFill/>
          <a:ln>
            <a:noFill/>
          </a:ln>
        </p:spPr>
      </p:pic>
      <p:graphicFrame>
        <p:nvGraphicFramePr>
          <p:cNvPr id="21" name="Tabelle 20">
            <a:extLst>
              <a:ext uri="{FF2B5EF4-FFF2-40B4-BE49-F238E27FC236}">
                <a16:creationId xmlns:a16="http://schemas.microsoft.com/office/drawing/2014/main" id="{5FA020C3-6478-AE02-A311-160F9CA5174D}"/>
              </a:ext>
            </a:extLst>
          </p:cNvPr>
          <p:cNvGraphicFramePr>
            <a:graphicFrameLocks noGrp="1"/>
          </p:cNvGraphicFramePr>
          <p:nvPr>
            <p:extLst/>
          </p:nvPr>
        </p:nvGraphicFramePr>
        <p:xfrm>
          <a:off x="519728" y="8494776"/>
          <a:ext cx="6770457" cy="1072080"/>
        </p:xfrm>
        <a:graphic>
          <a:graphicData uri="http://schemas.openxmlformats.org/drawingml/2006/table">
            <a:tbl>
              <a:tblPr firstRow="1" bandRow="1"/>
              <a:tblGrid>
                <a:gridCol w="3252172">
                  <a:extLst>
                    <a:ext uri="{9D8B030D-6E8A-4147-A177-3AD203B41FA5}">
                      <a16:colId xmlns:a16="http://schemas.microsoft.com/office/drawing/2014/main" val="3278375247"/>
                    </a:ext>
                  </a:extLst>
                </a:gridCol>
                <a:gridCol w="3518285">
                  <a:extLst>
                    <a:ext uri="{9D8B030D-6E8A-4147-A177-3AD203B41FA5}">
                      <a16:colId xmlns:a16="http://schemas.microsoft.com/office/drawing/2014/main" val="2512856443"/>
                    </a:ext>
                  </a:extLst>
                </a:gridCol>
              </a:tblGrid>
              <a:tr h="920667">
                <a:tc>
                  <a:txBody>
                    <a:bodyPr/>
                    <a:lstStyle/>
                    <a:p>
                      <a:r>
                        <a:rPr lang="de-DE" sz="1400" b="1" baseline="0" noProof="0" dirty="0">
                          <a:solidFill>
                            <a:schemeClr val="tx1"/>
                          </a:solidFill>
                          <a:latin typeface="Overlock" panose="02000506030000020004"/>
                          <a:ea typeface="Roboto" panose="02000000000000000000" pitchFamily="2" charset="0"/>
                        </a:rPr>
                        <a:t>Frage: </a:t>
                      </a:r>
                      <a:r>
                        <a:rPr lang="de-DE" sz="1400" b="0" baseline="0" noProof="0" dirty="0">
                          <a:solidFill>
                            <a:schemeClr val="tx1"/>
                          </a:solidFill>
                          <a:latin typeface="Overlock" panose="02000506030000020004"/>
                          <a:ea typeface="Roboto" panose="02000000000000000000" pitchFamily="2" charset="0"/>
                        </a:rPr>
                        <a:t>Was kann man tun, um Bäume im Klimawandel vor Hitze und Trockenheit zu schützen?</a:t>
                      </a:r>
                      <a:endParaRPr lang="de-DE" sz="140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-Wasser zuführen</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-Neue Baumarten pflanzen, die besser an Hitze/Trockenheit angepasst sind</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4287430311"/>
                  </a:ext>
                </a:extLst>
              </a:tr>
            </a:tbl>
          </a:graphicData>
        </a:graphic>
      </p:graphicFrame>
      <p:cxnSp>
        <p:nvCxnSpPr>
          <p:cNvPr id="25" name="Gerade Verbindung mit Pfeil 24"/>
          <p:cNvCxnSpPr>
            <a:cxnSpLocks/>
          </p:cNvCxnSpPr>
          <p:nvPr/>
        </p:nvCxnSpPr>
        <p:spPr>
          <a:xfrm flipH="1">
            <a:off x="4241729" y="5613873"/>
            <a:ext cx="81897" cy="349198"/>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a:blip r:embed="rId3"/>
          <a:stretch>
            <a:fillRect/>
          </a:stretch>
        </p:blipFill>
        <p:spPr>
          <a:xfrm>
            <a:off x="4149369" y="4421282"/>
            <a:ext cx="1035299" cy="1134848"/>
          </a:xfrm>
          <a:prstGeom prst="rect">
            <a:avLst/>
          </a:prstGeom>
        </p:spPr>
      </p:pic>
      <p:pic>
        <p:nvPicPr>
          <p:cNvPr id="26" name="Grafik 25"/>
          <p:cNvPicPr>
            <a:picLocks noChangeAspect="1"/>
          </p:cNvPicPr>
          <p:nvPr/>
        </p:nvPicPr>
        <p:blipFill>
          <a:blip r:embed="rId4"/>
          <a:stretch>
            <a:fillRect/>
          </a:stretch>
        </p:blipFill>
        <p:spPr>
          <a:xfrm>
            <a:off x="5206819" y="4443971"/>
            <a:ext cx="1023111" cy="1122927"/>
          </a:xfrm>
          <a:prstGeom prst="rect">
            <a:avLst/>
          </a:prstGeom>
        </p:spPr>
      </p:pic>
      <p:pic>
        <p:nvPicPr>
          <p:cNvPr id="28" name="Grafik 27"/>
          <p:cNvPicPr>
            <a:picLocks noChangeAspect="1"/>
          </p:cNvPicPr>
          <p:nvPr/>
        </p:nvPicPr>
        <p:blipFill>
          <a:blip r:embed="rId5"/>
          <a:stretch>
            <a:fillRect/>
          </a:stretch>
        </p:blipFill>
        <p:spPr>
          <a:xfrm>
            <a:off x="6245191" y="4454421"/>
            <a:ext cx="1013148" cy="1112477"/>
          </a:xfrm>
          <a:prstGeom prst="rect">
            <a:avLst/>
          </a:prstGeom>
        </p:spPr>
      </p:pic>
      <p:pic>
        <p:nvPicPr>
          <p:cNvPr id="33" name="Grafik 32"/>
          <p:cNvPicPr>
            <a:picLocks noChangeAspect="1"/>
          </p:cNvPicPr>
          <p:nvPr/>
        </p:nvPicPr>
        <p:blipFill rotWithShape="1">
          <a:blip r:embed="rId6"/>
          <a:srcRect b="13759"/>
          <a:stretch/>
        </p:blipFill>
        <p:spPr>
          <a:xfrm>
            <a:off x="4000045" y="6084221"/>
            <a:ext cx="1333945" cy="1616343"/>
          </a:xfrm>
          <a:prstGeom prst="rect">
            <a:avLst/>
          </a:prstGeom>
        </p:spPr>
      </p:pic>
      <p:pic>
        <p:nvPicPr>
          <p:cNvPr id="34" name="Picture 2" descr="File:Black-android-phone.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9857" y="7082293"/>
            <a:ext cx="567760" cy="80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96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5330E9-C2DE-EC19-C45C-EC7C0CC7EFA9}"/>
              </a:ext>
            </a:extLst>
          </p:cNvPr>
          <p:cNvSpPr>
            <a:spLocks noGrp="1"/>
          </p:cNvSpPr>
          <p:nvPr>
            <p:ph type="ftr" sz="quarter" idx="3"/>
          </p:nvPr>
        </p:nvSpPr>
        <p:spPr>
          <a:xfrm>
            <a:off x="519728" y="9909729"/>
            <a:ext cx="1867872" cy="569240"/>
          </a:xfrm>
        </p:spPr>
        <p:txBody>
          <a:bodyPr/>
          <a:lstStyle/>
          <a:p>
            <a:r>
              <a:rPr lang="de-DE" dirty="0"/>
              <a:t>Lernort Gartendenkmal</a:t>
            </a:r>
          </a:p>
        </p:txBody>
      </p:sp>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3157577955"/>
              </p:ext>
            </p:extLst>
          </p:nvPr>
        </p:nvGraphicFramePr>
        <p:xfrm>
          <a:off x="519728" y="648456"/>
          <a:ext cx="6887331" cy="8367617"/>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626629">
                  <a:extLst>
                    <a:ext uri="{9D8B030D-6E8A-4147-A177-3AD203B41FA5}">
                      <a16:colId xmlns:a16="http://schemas.microsoft.com/office/drawing/2014/main" val="2699056497"/>
                    </a:ext>
                  </a:extLst>
                </a:gridCol>
              </a:tblGrid>
              <a:tr h="2094744">
                <a:tc>
                  <a:txBody>
                    <a:bodyPr/>
                    <a:lstStyle/>
                    <a:p>
                      <a:r>
                        <a:rPr lang="de-DE" sz="1400" b="1" noProof="0" dirty="0">
                          <a:solidFill>
                            <a:schemeClr val="tx1"/>
                          </a:solidFill>
                          <a:latin typeface="Overlock" panose="02000506030000020004"/>
                          <a:ea typeface="Roboto" panose="02000000000000000000" pitchFamily="2" charset="0"/>
                        </a:rPr>
                        <a:t>Ortswechsel</a:t>
                      </a:r>
                      <a:r>
                        <a:rPr lang="de-DE" sz="1400" noProof="0" dirty="0">
                          <a:solidFill>
                            <a:schemeClr val="tx1"/>
                          </a:solidFill>
                          <a:latin typeface="Overlock" panose="02000506030000020004"/>
                          <a:ea typeface="Roboto" panose="02000000000000000000" pitchFamily="2" charset="0"/>
                        </a:rPr>
                        <a:t> zu Linden (Plan/Abbildung rechts)</a:t>
                      </a:r>
                    </a:p>
                    <a:p>
                      <a:endParaRPr lang="de-DE" sz="1400" noProof="0" dirty="0">
                        <a:solidFill>
                          <a:schemeClr val="tx1"/>
                        </a:solidFill>
                        <a:latin typeface="Overlock" panose="02000506030000020004"/>
                        <a:ea typeface="Roboto" panose="02000000000000000000" pitchFamily="2" charset="0"/>
                      </a:endParaRPr>
                    </a:p>
                    <a:p>
                      <a:r>
                        <a:rPr lang="de-DE" sz="1400" b="1" noProof="0" dirty="0">
                          <a:solidFill>
                            <a:schemeClr val="tx1"/>
                          </a:solidFill>
                          <a:latin typeface="Overlock" panose="02000506030000020004"/>
                          <a:ea typeface="Roboto" panose="02000000000000000000" pitchFamily="2" charset="0"/>
                        </a:rPr>
                        <a:t>Information: </a:t>
                      </a:r>
                    </a:p>
                    <a:p>
                      <a:r>
                        <a:rPr lang="de-DE" sz="1400" b="0" noProof="0" dirty="0">
                          <a:solidFill>
                            <a:schemeClr val="tx1"/>
                          </a:solidFill>
                          <a:latin typeface="Overlock" panose="02000506030000020004"/>
                          <a:ea typeface="Roboto" panose="02000000000000000000" pitchFamily="2" charset="0"/>
                        </a:rPr>
                        <a:t>-Im Sommer wird Fläche unter</a:t>
                      </a:r>
                      <a:r>
                        <a:rPr lang="de-DE" sz="1400" noProof="0" dirty="0">
                          <a:solidFill>
                            <a:schemeClr val="tx1"/>
                          </a:solidFill>
                          <a:latin typeface="Overlock" panose="02000506030000020004"/>
                          <a:ea typeface="Roboto" panose="02000000000000000000" pitchFamily="2" charset="0"/>
                        </a:rPr>
                        <a:t> Linden gegossen</a:t>
                      </a:r>
                    </a:p>
                    <a:p>
                      <a:endParaRPr lang="de-DE" sz="1400" noProof="0" dirty="0">
                        <a:solidFill>
                          <a:schemeClr val="tx1"/>
                        </a:solidFill>
                        <a:latin typeface="Overlock" panose="02000506030000020004"/>
                        <a:ea typeface="Roboto" panose="02000000000000000000" pitchFamily="2" charset="0"/>
                      </a:endParaRPr>
                    </a:p>
                    <a:p>
                      <a:r>
                        <a:rPr lang="de-DE" sz="1400" noProof="0" dirty="0">
                          <a:solidFill>
                            <a:schemeClr val="tx1"/>
                          </a:solidFill>
                          <a:latin typeface="Overlock" panose="02000506030000020004"/>
                          <a:ea typeface="Roboto" panose="02000000000000000000" pitchFamily="2" charset="0"/>
                        </a:rPr>
                        <a:t>-Das tut man </a:t>
                      </a:r>
                      <a:r>
                        <a:rPr lang="de-DE" sz="1400" b="1" noProof="0" dirty="0">
                          <a:solidFill>
                            <a:schemeClr val="tx1"/>
                          </a:solidFill>
                          <a:latin typeface="Overlock" panose="02000506030000020004"/>
                          <a:ea typeface="Roboto" panose="02000000000000000000" pitchFamily="2" charset="0"/>
                        </a:rPr>
                        <a:t>nicht</a:t>
                      </a:r>
                      <a:r>
                        <a:rPr lang="de-DE" sz="1400" noProof="0" dirty="0">
                          <a:solidFill>
                            <a:schemeClr val="tx1"/>
                          </a:solidFill>
                          <a:latin typeface="Overlock" panose="02000506030000020004"/>
                          <a:ea typeface="Roboto" panose="02000000000000000000" pitchFamily="2" charset="0"/>
                        </a:rPr>
                        <a:t>, damit der Rasen grün bleibt, sondern um die </a:t>
                      </a:r>
                      <a:r>
                        <a:rPr lang="de-DE" sz="1400" b="1" noProof="0" dirty="0">
                          <a:solidFill>
                            <a:schemeClr val="tx1"/>
                          </a:solidFill>
                          <a:latin typeface="Overlock" panose="02000506030000020004"/>
                          <a:ea typeface="Roboto" panose="02000000000000000000" pitchFamily="2" charset="0"/>
                        </a:rPr>
                        <a:t>Wurzeln zu wässern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846475566"/>
                  </a:ext>
                </a:extLst>
              </a:tr>
              <a:tr h="901839">
                <a:tc gridSpan="2">
                  <a:txBody>
                    <a:bodyPr/>
                    <a:lstStyle/>
                    <a:p>
                      <a:r>
                        <a:rPr lang="de-DE" sz="1600" b="0" noProof="0" dirty="0">
                          <a:solidFill>
                            <a:schemeClr val="bg1"/>
                          </a:solidFill>
                          <a:latin typeface="Overlock" panose="02000506030000020004"/>
                          <a:ea typeface="Roboto" panose="02000000000000000000" pitchFamily="2" charset="0"/>
                        </a:rPr>
                        <a:t>5. VERBREITUNG DER BAUMSAMEN</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804718005"/>
                  </a:ext>
                </a:extLst>
              </a:tr>
              <a:tr h="2943816">
                <a:tc>
                  <a:txBody>
                    <a:bodyPr/>
                    <a:lstStyle/>
                    <a:p>
                      <a:r>
                        <a:rPr lang="de-DE" sz="1400" b="1" noProof="0" dirty="0">
                          <a:solidFill>
                            <a:srgbClr val="D92353"/>
                          </a:solidFill>
                          <a:latin typeface="Overlock" panose="02000506030000020004"/>
                          <a:ea typeface="Roboto" panose="02000000000000000000" pitchFamily="2" charset="0"/>
                        </a:rPr>
                        <a:t>Material: </a:t>
                      </a:r>
                      <a:r>
                        <a:rPr lang="de-DE" sz="1400" b="0" noProof="0" dirty="0">
                          <a:solidFill>
                            <a:srgbClr val="D92353"/>
                          </a:solidFill>
                          <a:latin typeface="Overlock" panose="02000506030000020004"/>
                          <a:ea typeface="Roboto" panose="02000000000000000000" pitchFamily="2" charset="0"/>
                        </a:rPr>
                        <a:t>Taschen mit Baumsamen austeilen</a:t>
                      </a:r>
                    </a:p>
                    <a:p>
                      <a:endParaRPr lang="de-DE" sz="1400" b="1" noProof="0" dirty="0">
                        <a:solidFill>
                          <a:srgbClr val="FF0000"/>
                        </a:solidFill>
                        <a:latin typeface="Overlock" panose="02000506030000020004"/>
                        <a:ea typeface="Roboto" panose="02000000000000000000" pitchFamily="2" charset="0"/>
                      </a:endParaRPr>
                    </a:p>
                    <a:p>
                      <a:r>
                        <a:rPr lang="de-DE" sz="1400" b="1" noProof="0" dirty="0">
                          <a:solidFill>
                            <a:schemeClr val="tx1"/>
                          </a:solidFill>
                          <a:latin typeface="Overlock" panose="02000506030000020004"/>
                          <a:ea typeface="Roboto" panose="02000000000000000000" pitchFamily="2" charset="0"/>
                        </a:rPr>
                        <a:t>Fragen: </a:t>
                      </a:r>
                    </a:p>
                    <a:p>
                      <a:r>
                        <a:rPr lang="de-DE" sz="1400" b="0" noProof="0" dirty="0">
                          <a:solidFill>
                            <a:schemeClr val="tx1"/>
                          </a:solidFill>
                          <a:latin typeface="Overlock" panose="02000506030000020004"/>
                          <a:ea typeface="Roboto" panose="02000000000000000000" pitchFamily="2" charset="0"/>
                        </a:rPr>
                        <a:t>1. In der Tasche sind Früchte von Linde und Eiche. Könnt Ihr diese zuordnen? </a:t>
                      </a:r>
                    </a:p>
                    <a:p>
                      <a:r>
                        <a:rPr lang="de-DE" sz="1400" b="0" noProof="0" dirty="0">
                          <a:solidFill>
                            <a:schemeClr val="tx1"/>
                          </a:solidFill>
                          <a:latin typeface="Overlock" panose="02000506030000020004"/>
                          <a:ea typeface="Roboto" panose="02000000000000000000" pitchFamily="2" charset="0"/>
                        </a:rPr>
                        <a:t>2. Wie werden diese verbreitet?</a:t>
                      </a:r>
                    </a:p>
                    <a:p>
                      <a:endParaRPr lang="de-DE" sz="1600" b="1" noProof="0" dirty="0">
                        <a:solidFill>
                          <a:srgbClr val="FF0000"/>
                        </a:solidFill>
                        <a:latin typeface="Overlock" panose="02000506030000020004"/>
                        <a:ea typeface="Roboto" panose="02000000000000000000" pitchFamily="2" charset="0"/>
                      </a:endParaRPr>
                    </a:p>
                    <a:p>
                      <a:r>
                        <a:rPr lang="de-DE" sz="1400" b="1" noProof="0" dirty="0">
                          <a:solidFill>
                            <a:srgbClr val="D92353"/>
                          </a:solidFill>
                          <a:latin typeface="Overlock" panose="02000506030000020004"/>
                          <a:ea typeface="Roboto" panose="02000000000000000000" pitchFamily="2" charset="0"/>
                        </a:rPr>
                        <a:t>Arbeitsauftrag:</a:t>
                      </a:r>
                    </a:p>
                    <a:p>
                      <a:r>
                        <a:rPr lang="de-DE" sz="1400" b="0" noProof="0" dirty="0">
                          <a:solidFill>
                            <a:schemeClr val="tx1"/>
                          </a:solidFill>
                          <a:latin typeface="Overlock" panose="02000506030000020004"/>
                          <a:ea typeface="Roboto" panose="02000000000000000000" pitchFamily="2" charset="0"/>
                        </a:rPr>
                        <a:t>Lindenfrüchte fallen lassen und beobachten, was passiert.</a:t>
                      </a:r>
                    </a:p>
                    <a:p>
                      <a:endParaRPr lang="de-DE" sz="1400" b="0" noProof="0" dirty="0">
                        <a:solidFill>
                          <a:schemeClr val="tx1"/>
                        </a:solidFill>
                        <a:latin typeface="Overlock" panose="02000506030000020004"/>
                        <a:ea typeface="Roboto" panose="02000000000000000000" pitchFamily="2" charset="0"/>
                      </a:endParaRPr>
                    </a:p>
                    <a:p>
                      <a:endParaRPr lang="de-DE" sz="1400" b="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b="1" dirty="0"/>
                    </a:p>
                    <a:p>
                      <a:r>
                        <a:rPr lang="de-DE" sz="1200" b="1" dirty="0" smtClean="0"/>
                        <a:t>    Lindenfrucht                        </a:t>
                      </a:r>
                      <a:r>
                        <a:rPr lang="de-DE" sz="1200" b="1" dirty="0" smtClean="0"/>
                        <a:t>Eichel</a:t>
                      </a:r>
                      <a:endParaRPr lang="de-DE" sz="1200" b="1" dirty="0"/>
                    </a:p>
                    <a:p>
                      <a:endParaRPr lang="de-DE" b="1" dirty="0"/>
                    </a:p>
                    <a:p>
                      <a:endParaRPr lang="de-DE" b="1" dirty="0"/>
                    </a:p>
                    <a:p>
                      <a:r>
                        <a:rPr lang="de-DE" sz="1200" b="1" dirty="0">
                          <a:solidFill>
                            <a:srgbClr val="2A6584"/>
                          </a:solidFill>
                        </a:rPr>
                        <a:t>-Lindenfrüchte fallen kreisend zu Boden/bleiben durch „Segel“ länger in der Luft und werden durch Wind verbreitet</a:t>
                      </a:r>
                    </a:p>
                    <a:p>
                      <a:endParaRPr lang="de-DE" sz="1200" b="1" dirty="0">
                        <a:solidFill>
                          <a:srgbClr val="2A6584"/>
                        </a:solidFill>
                      </a:endParaRPr>
                    </a:p>
                    <a:p>
                      <a:r>
                        <a:rPr lang="de-DE" sz="1200" b="1" dirty="0">
                          <a:solidFill>
                            <a:srgbClr val="2A6584"/>
                          </a:solidFill>
                        </a:rPr>
                        <a:t>-Eicheln werden durch Tiere verbreitet (Eichhörnchen)</a:t>
                      </a:r>
                    </a:p>
                    <a:p>
                      <a:endParaRPr lang="de-DE" b="0" dirty="0">
                        <a:solidFill>
                          <a:srgbClr val="2A6584"/>
                        </a:solidFill>
                      </a:endParaRPr>
                    </a:p>
                    <a:p>
                      <a:endParaRPr lang="de-DE" b="0" dirty="0">
                        <a:solidFill>
                          <a:srgbClr val="2A6584"/>
                        </a:solidFill>
                      </a:endParaRPr>
                    </a:p>
                    <a:p>
                      <a:endParaRPr lang="de-DE" b="0" dirty="0">
                        <a:solidFill>
                          <a:srgbClr val="2A6584"/>
                        </a:solidFill>
                      </a:endParaRPr>
                    </a:p>
                    <a:p>
                      <a:endParaRPr lang="de-DE" b="0" dirty="0">
                        <a:solidFill>
                          <a:srgbClr val="2A6584"/>
                        </a:solidFill>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376004758"/>
                  </a:ext>
                </a:extLst>
              </a:tr>
            </a:tbl>
          </a:graphicData>
        </a:graphic>
      </p:graphicFrame>
      <p:cxnSp>
        <p:nvCxnSpPr>
          <p:cNvPr id="9" name="Gerade Verbindung mit Pfeil 8">
            <a:extLst>
              <a:ext uri="{FF2B5EF4-FFF2-40B4-BE49-F238E27FC236}">
                <a16:creationId xmlns:a16="http://schemas.microsoft.com/office/drawing/2014/main" id="{CAB53470-9AF9-E979-358A-D21DA1D4D84F}"/>
              </a:ext>
            </a:extLst>
          </p:cNvPr>
          <p:cNvCxnSpPr>
            <a:cxnSpLocks/>
          </p:cNvCxnSpPr>
          <p:nvPr/>
        </p:nvCxnSpPr>
        <p:spPr>
          <a:xfrm>
            <a:off x="3094995" y="4370832"/>
            <a:ext cx="745485" cy="688068"/>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98302599-311E-2891-0C14-FD7BBD1F0F44}"/>
              </a:ext>
            </a:extLst>
          </p:cNvPr>
          <p:cNvCxnSpPr/>
          <p:nvPr/>
        </p:nvCxnSpPr>
        <p:spPr>
          <a:xfrm>
            <a:off x="3456432" y="1069848"/>
            <a:ext cx="594078" cy="56097"/>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Eichel, Eiche, Isoliert, Natur, Grün">
            <a:extLst>
              <a:ext uri="{FF2B5EF4-FFF2-40B4-BE49-F238E27FC236}">
                <a16:creationId xmlns:a16="http://schemas.microsoft.com/office/drawing/2014/main" id="{455F0A52-1E80-B8BF-1100-44F5224F3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524" y="5058900"/>
            <a:ext cx="1569367" cy="104701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3"/>
          <a:stretch>
            <a:fillRect/>
          </a:stretch>
        </p:blipFill>
        <p:spPr>
          <a:xfrm>
            <a:off x="4224698" y="729089"/>
            <a:ext cx="2669241" cy="1932758"/>
          </a:xfrm>
          <a:prstGeom prst="rect">
            <a:avLst/>
          </a:prstGeom>
        </p:spPr>
      </p:pic>
      <p:pic>
        <p:nvPicPr>
          <p:cNvPr id="8" name="Grafik 7">
            <a:extLst>
              <a:ext uri="{FF2B5EF4-FFF2-40B4-BE49-F238E27FC236}">
                <a16:creationId xmlns:a16="http://schemas.microsoft.com/office/drawing/2014/main" id="{9F66098C-4A71-CD04-984C-8D772A82036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49834" y="1497030"/>
            <a:ext cx="373380" cy="396875"/>
          </a:xfrm>
          <a:prstGeom prst="rect">
            <a:avLst/>
          </a:prstGeom>
          <a:noFill/>
        </p:spPr>
      </p:pic>
      <p:pic>
        <p:nvPicPr>
          <p:cNvPr id="4" name="Grafik 3"/>
          <p:cNvPicPr>
            <a:picLocks noChangeAspect="1"/>
          </p:cNvPicPr>
          <p:nvPr/>
        </p:nvPicPr>
        <p:blipFill rotWithShape="1">
          <a:blip r:embed="rId5">
            <a:extLst>
              <a:ext uri="{28A0092B-C50C-407E-A947-70E740481C1C}">
                <a14:useLocalDpi xmlns:a14="http://schemas.microsoft.com/office/drawing/2010/main" val="0"/>
              </a:ext>
            </a:extLst>
          </a:blip>
          <a:srcRect l="2750" t="12669" r="42093" b="2056"/>
          <a:stretch/>
        </p:blipFill>
        <p:spPr>
          <a:xfrm rot="5400000">
            <a:off x="6089701" y="1987959"/>
            <a:ext cx="976069" cy="1509042"/>
          </a:xfrm>
          <a:prstGeom prst="rect">
            <a:avLst/>
          </a:prstGeom>
          <a:ln>
            <a:solidFill>
              <a:schemeClr val="tx1"/>
            </a:solidFill>
          </a:ln>
        </p:spPr>
      </p:pic>
      <p:pic>
        <p:nvPicPr>
          <p:cNvPr id="11" name="Picture 2" descr="File:20120712Tilia cordat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3471" y="5146422"/>
            <a:ext cx="1555009" cy="87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657516" y="923350"/>
            <a:ext cx="5832475" cy="639182"/>
          </a:xfrm>
          <a:prstGeom prst="rect">
            <a:avLst/>
          </a:prstGeom>
          <a:noFill/>
        </p:spPr>
        <p:txBody>
          <a:bodyPr lIns="0" anchor="t">
            <a:noAutofit/>
          </a:bodyPr>
          <a:lstStyle/>
          <a:p>
            <a:pPr algn="l" rtl="0">
              <a:lnSpc>
                <a:spcPct val="100000"/>
              </a:lnSpc>
              <a:spcAft>
                <a:spcPts val="0"/>
              </a:spcAft>
            </a:pPr>
            <a:r>
              <a:rPr lang="en-GB" sz="2800" b="1" dirty="0">
                <a:solidFill>
                  <a:srgbClr val="D91F53"/>
                </a:solidFill>
                <a:effectLst/>
                <a:latin typeface="Overlock" panose="02000506030000020004" pitchFamily="2" charset="77"/>
                <a:cs typeface="Amatic SC" pitchFamily="2" charset="-79"/>
              </a:rPr>
              <a:t>Biologischer Hintergrund</a:t>
            </a:r>
            <a:r>
              <a:rPr lang="en-GB" sz="3300" b="1" dirty="0">
                <a:solidFill>
                  <a:srgbClr val="DB3363"/>
                </a:solidFill>
                <a:effectLst/>
                <a:latin typeface="Overlock" panose="02000506030000020004" pitchFamily="2" charset="77"/>
                <a:cs typeface="Amatic SC" pitchFamily="2" charset="-79"/>
              </a:rPr>
              <a:t/>
            </a:r>
            <a:br>
              <a:rPr lang="en-GB" sz="3300" b="1" dirty="0">
                <a:solidFill>
                  <a:srgbClr val="DB3363"/>
                </a:solidFill>
                <a:effectLst/>
                <a:latin typeface="Overlock" panose="02000506030000020004" pitchFamily="2" charset="77"/>
                <a:cs typeface="Amatic SC" pitchFamily="2" charset="-79"/>
              </a:rPr>
            </a:br>
            <a:r>
              <a:rPr lang="en-GB" sz="3300" dirty="0">
                <a:effectLst/>
                <a:latin typeface="Overlock" panose="02000506030000020004" pitchFamily="2" charset="77"/>
              </a:rPr>
              <a:t/>
            </a:r>
            <a:br>
              <a:rPr lang="en-GB" sz="3300" dirty="0">
                <a:effectLst/>
                <a:latin typeface="Overlock" panose="02000506030000020004" pitchFamily="2" charset="77"/>
              </a:rPr>
            </a:br>
            <a:endParaRPr lang="en-DE" sz="3300" dirty="0">
              <a:latin typeface="Overlock" panose="02000506030000020004" pitchFamily="2" charset="77"/>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57516" y="1581710"/>
            <a:ext cx="6400483" cy="5163751"/>
          </a:xfrm>
          <a:prstGeom prst="rect">
            <a:avLst/>
          </a:prstGeom>
        </p:spPr>
        <p:txBody>
          <a:bodyPr lIns="0">
            <a:noAutofit/>
          </a:body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Die </a:t>
            </a:r>
            <a:r>
              <a:rPr lang="de-DE" sz="1400" dirty="0">
                <a:latin typeface="Overlock" panose="02000506030000020004"/>
                <a:ea typeface="Roboto" panose="02000000000000000000" pitchFamily="2" charset="0"/>
                <a:cs typeface="Diwan Kufi" pitchFamily="2" charset="-78"/>
              </a:rPr>
              <a:t>Gehölze bilden eine sehr vielfältige Pflanzengruppe in der Verwandtschaft der Samenpflanzen. Sie können nach vielen Kriterien geordnet und </a:t>
            </a:r>
            <a:r>
              <a:rPr lang="de-DE" sz="1400" dirty="0" smtClean="0">
                <a:latin typeface="Overlock" panose="02000506030000020004"/>
                <a:ea typeface="Roboto" panose="02000000000000000000" pitchFamily="2" charset="0"/>
                <a:cs typeface="Diwan Kufi" pitchFamily="2" charset="-78"/>
              </a:rPr>
              <a:t>beschrieben </a:t>
            </a:r>
            <a:r>
              <a:rPr lang="de-DE" sz="1400" dirty="0">
                <a:latin typeface="Overlock" panose="02000506030000020004"/>
                <a:ea typeface="Roboto" panose="02000000000000000000" pitchFamily="2" charset="0"/>
                <a:cs typeface="Diwan Kufi" pitchFamily="2" charset="-78"/>
              </a:rPr>
              <a:t>werden. Bekannt ist vor allem die Unterscheidung zwischen Nadel- und Laubbäumen: </a:t>
            </a:r>
          </a:p>
          <a:p>
            <a:pPr marL="0" indent="0">
              <a:lnSpc>
                <a:spcPct val="150000"/>
              </a:lnSpc>
              <a:buNone/>
            </a:pPr>
            <a:r>
              <a:rPr lang="de-DE" sz="1400" dirty="0">
                <a:latin typeface="Overlock" panose="02000506030000020004"/>
                <a:ea typeface="Roboto" panose="02000000000000000000" pitchFamily="2" charset="0"/>
                <a:cs typeface="Diwan Kufi" pitchFamily="2" charset="-78"/>
              </a:rPr>
              <a:t>Die meisten </a:t>
            </a:r>
            <a:r>
              <a:rPr lang="de-DE" sz="1400" b="1" dirty="0">
                <a:latin typeface="Overlock" panose="02000506030000020004"/>
                <a:ea typeface="Roboto" panose="02000000000000000000" pitchFamily="2" charset="0"/>
                <a:cs typeface="Diwan Kufi" pitchFamily="2" charset="-78"/>
              </a:rPr>
              <a:t>Nadelgehölze</a:t>
            </a:r>
            <a:r>
              <a:rPr lang="de-DE" sz="1400" dirty="0">
                <a:latin typeface="Overlock" panose="02000506030000020004"/>
                <a:ea typeface="Roboto" panose="02000000000000000000" pitchFamily="2" charset="0"/>
                <a:cs typeface="Diwan Kufi" pitchFamily="2" charset="-78"/>
              </a:rPr>
              <a:t> (z.B. Zeder, Kiefer oder Tanne) gehören </a:t>
            </a:r>
            <a:r>
              <a:rPr lang="de-DE" sz="1400" dirty="0" smtClean="0">
                <a:latin typeface="Overlock" panose="02000506030000020004"/>
                <a:ea typeface="Roboto" panose="02000000000000000000" pitchFamily="2" charset="0"/>
                <a:cs typeface="Diwan Kufi" pitchFamily="2" charset="-78"/>
              </a:rPr>
              <a:t>botanisch </a:t>
            </a:r>
            <a:r>
              <a:rPr lang="de-DE" sz="1400" dirty="0">
                <a:latin typeface="Overlock" panose="02000506030000020004"/>
                <a:ea typeface="Roboto" panose="02000000000000000000" pitchFamily="2" charset="0"/>
                <a:cs typeface="Diwan Kufi" pitchFamily="2" charset="-78"/>
              </a:rPr>
              <a:t>gesehen zu den sogenannten Nacktsamern. Diese zeichnen sich </a:t>
            </a:r>
            <a:r>
              <a:rPr lang="de-DE" sz="1400" dirty="0" smtClean="0">
                <a:latin typeface="Overlock" panose="02000506030000020004"/>
                <a:ea typeface="Roboto" panose="02000000000000000000" pitchFamily="2" charset="0"/>
                <a:cs typeface="Diwan Kufi" pitchFamily="2" charset="-78"/>
              </a:rPr>
              <a:t>durch freiliegende </a:t>
            </a:r>
            <a:r>
              <a:rPr lang="de-DE" sz="1400" dirty="0">
                <a:latin typeface="Overlock" panose="02000506030000020004"/>
                <a:ea typeface="Roboto" panose="02000000000000000000" pitchFamily="2" charset="0"/>
                <a:cs typeface="Diwan Kufi" pitchFamily="2" charset="-78"/>
              </a:rPr>
              <a:t>Samen aus. In der Regel befindet sich die Samenanlage, in der die weiblichen Keimzellen entstehen, in relativ großen weiblichen Zapfen. Der Pollen entwickelt sich in den männlichen Zapfen, </a:t>
            </a:r>
            <a:r>
              <a:rPr lang="de-DE" sz="1400" dirty="0" smtClean="0">
                <a:latin typeface="Overlock" panose="02000506030000020004"/>
                <a:ea typeface="Roboto" panose="02000000000000000000" pitchFamily="2" charset="0"/>
                <a:cs typeface="Diwan Kufi" pitchFamily="2" charset="-78"/>
              </a:rPr>
              <a:t>diese </a:t>
            </a:r>
            <a:r>
              <a:rPr lang="de-DE" sz="1400" dirty="0">
                <a:latin typeface="Overlock" panose="02000506030000020004"/>
                <a:ea typeface="Roboto" panose="02000000000000000000" pitchFamily="2" charset="0"/>
                <a:cs typeface="Diwan Kufi" pitchFamily="2" charset="-78"/>
              </a:rPr>
              <a:t>sind meist deutlich unscheinbarer. Durch den Wind kann der Pollen in die Samenanlagen gelangen. Dort kommt es anschließend zur Verschmelzung der weiblichen und männlichen Keimzellen (Befruchtung). Danach kann sich die Samenanlage zu einem Samen weiterentwickeln. Dieser fällt nach der Reife aus dem weiblichen Zapfen heraus. Durch die „Flügel“ der Nadelbaum-Samen wird die Verbreitung durch den Wind erleichtert. </a:t>
            </a: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16</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5" name="Grafik 4"/>
          <p:cNvPicPr>
            <a:picLocks noChangeAspect="1"/>
          </p:cNvPicPr>
          <p:nvPr/>
        </p:nvPicPr>
        <p:blipFill>
          <a:blip r:embed="rId2"/>
          <a:stretch>
            <a:fillRect/>
          </a:stretch>
        </p:blipFill>
        <p:spPr>
          <a:xfrm>
            <a:off x="1864621" y="5746757"/>
            <a:ext cx="2917944" cy="3681700"/>
          </a:xfrm>
          <a:prstGeom prst="rect">
            <a:avLst/>
          </a:prstGeom>
        </p:spPr>
      </p:pic>
      <p:sp>
        <p:nvSpPr>
          <p:cNvPr id="13" name="Title 1">
            <a:extLst>
              <a:ext uri="{FF2B5EF4-FFF2-40B4-BE49-F238E27FC236}">
                <a16:creationId xmlns:a16="http://schemas.microsoft.com/office/drawing/2014/main" id="{78B03F53-CDDF-F4CE-3006-FAC4C0FD8FF5}"/>
              </a:ext>
            </a:extLst>
          </p:cNvPr>
          <p:cNvSpPr txBox="1">
            <a:spLocks/>
          </p:cNvSpPr>
          <p:nvPr/>
        </p:nvSpPr>
        <p:spPr>
          <a:xfrm>
            <a:off x="5051496" y="6745461"/>
            <a:ext cx="1438495"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smtClean="0">
                <a:solidFill>
                  <a:srgbClr val="8EC549"/>
                </a:solidFill>
                <a:latin typeface="Overlock" panose="02000506030000020004" pitchFamily="2" charset="77"/>
                <a:cs typeface="Amatic SC" pitchFamily="2" charset="-79"/>
              </a:rPr>
              <a:t>Männlicher Zapfen</a:t>
            </a:r>
            <a:r>
              <a:rPr lang="de-DE" sz="2800" b="1" dirty="0">
                <a:solidFill>
                  <a:srgbClr val="8EC549"/>
                </a:solidFill>
                <a:latin typeface="Overlock" panose="02000506030000020004" pitchFamily="2" charset="77"/>
                <a:cs typeface="Amatic SC" pitchFamily="2" charset="-79"/>
              </a:rPr>
              <a:t/>
            </a:r>
            <a:br>
              <a:rPr lang="de-DE" sz="2800" b="1" dirty="0">
                <a:solidFill>
                  <a:srgbClr val="8EC549"/>
                </a:solidFill>
                <a:latin typeface="Overlock" panose="02000506030000020004" pitchFamily="2" charset="77"/>
                <a:cs typeface="Amatic SC" pitchFamily="2" charset="-79"/>
              </a:rPr>
            </a:br>
            <a:r>
              <a:rPr lang="de-DE" sz="2800" dirty="0">
                <a:solidFill>
                  <a:srgbClr val="8EC549"/>
                </a:solidFill>
                <a:latin typeface="Overlock" panose="02000506030000020004" pitchFamily="2" charset="77"/>
              </a:rPr>
              <a:t/>
            </a:r>
            <a:br>
              <a:rPr lang="de-DE" sz="2800" dirty="0">
                <a:solidFill>
                  <a:srgbClr val="8EC549"/>
                </a:solidFill>
                <a:latin typeface="Overlock" panose="02000506030000020004" pitchFamily="2" charset="77"/>
              </a:rPr>
            </a:br>
            <a:endParaRPr lang="de-DE" sz="2800" dirty="0">
              <a:solidFill>
                <a:srgbClr val="8EC549"/>
              </a:solidFill>
              <a:latin typeface="Overlock" panose="02000506030000020004" pitchFamily="2" charset="77"/>
            </a:endParaRPr>
          </a:p>
        </p:txBody>
      </p:sp>
      <p:sp>
        <p:nvSpPr>
          <p:cNvPr id="14" name="Title 1">
            <a:extLst>
              <a:ext uri="{FF2B5EF4-FFF2-40B4-BE49-F238E27FC236}">
                <a16:creationId xmlns:a16="http://schemas.microsoft.com/office/drawing/2014/main" id="{78B03F53-CDDF-F4CE-3006-FAC4C0FD8FF5}"/>
              </a:ext>
            </a:extLst>
          </p:cNvPr>
          <p:cNvSpPr txBox="1">
            <a:spLocks/>
          </p:cNvSpPr>
          <p:nvPr/>
        </p:nvSpPr>
        <p:spPr>
          <a:xfrm>
            <a:off x="812335" y="7587607"/>
            <a:ext cx="1438495"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smtClean="0">
                <a:solidFill>
                  <a:srgbClr val="8EC549"/>
                </a:solidFill>
                <a:latin typeface="Overlock" panose="02000506030000020004" pitchFamily="2" charset="77"/>
                <a:cs typeface="Amatic SC" pitchFamily="2" charset="-79"/>
              </a:rPr>
              <a:t>Weiblicher Zapfen</a:t>
            </a:r>
            <a:r>
              <a:rPr lang="de-DE" sz="2800" b="1" dirty="0">
                <a:solidFill>
                  <a:srgbClr val="8EC549"/>
                </a:solidFill>
                <a:latin typeface="Overlock" panose="02000506030000020004" pitchFamily="2" charset="77"/>
                <a:cs typeface="Amatic SC" pitchFamily="2" charset="-79"/>
              </a:rPr>
              <a:t/>
            </a:r>
            <a:br>
              <a:rPr lang="de-DE" sz="2800" b="1" dirty="0">
                <a:solidFill>
                  <a:srgbClr val="8EC549"/>
                </a:solidFill>
                <a:latin typeface="Overlock" panose="02000506030000020004" pitchFamily="2" charset="77"/>
                <a:cs typeface="Amatic SC" pitchFamily="2" charset="-79"/>
              </a:rPr>
            </a:br>
            <a:r>
              <a:rPr lang="de-DE" sz="2800" dirty="0">
                <a:solidFill>
                  <a:srgbClr val="8EC549"/>
                </a:solidFill>
                <a:latin typeface="Overlock" panose="02000506030000020004" pitchFamily="2" charset="77"/>
              </a:rPr>
              <a:t/>
            </a:r>
            <a:br>
              <a:rPr lang="de-DE" sz="2800" dirty="0">
                <a:solidFill>
                  <a:srgbClr val="8EC549"/>
                </a:solidFill>
                <a:latin typeface="Overlock" panose="02000506030000020004" pitchFamily="2" charset="77"/>
              </a:rPr>
            </a:br>
            <a:endParaRPr lang="de-DE" sz="2800" dirty="0">
              <a:solidFill>
                <a:srgbClr val="8EC549"/>
              </a:solidFill>
              <a:latin typeface="Overlock" panose="02000506030000020004" pitchFamily="2" charset="77"/>
            </a:endParaRPr>
          </a:p>
        </p:txBody>
      </p:sp>
      <p:cxnSp>
        <p:nvCxnSpPr>
          <p:cNvPr id="7" name="Gerade Verbindung mit Pfeil 6"/>
          <p:cNvCxnSpPr/>
          <p:nvPr/>
        </p:nvCxnSpPr>
        <p:spPr>
          <a:xfrm>
            <a:off x="1497432" y="8155011"/>
            <a:ext cx="1044320" cy="463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4325112" y="7384643"/>
            <a:ext cx="605871" cy="2963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71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57516" y="1051560"/>
            <a:ext cx="6400483" cy="5693901"/>
          </a:xfrm>
          <a:prstGeom prst="rect">
            <a:avLst/>
          </a:prstGeom>
        </p:spPr>
        <p:txBody>
          <a:bodyPr lIns="0">
            <a:noAutofit/>
          </a:bodyPr>
          <a:lstStyle/>
          <a:p>
            <a:pPr marL="0" indent="0">
              <a:lnSpc>
                <a:spcPct val="150000"/>
              </a:lnSpc>
              <a:buNone/>
            </a:pPr>
            <a:r>
              <a:rPr lang="de-DE" sz="1400" b="1" dirty="0" smtClean="0">
                <a:latin typeface="Overlock" panose="02000506030000020004"/>
                <a:ea typeface="Roboto" panose="02000000000000000000" pitchFamily="2" charset="0"/>
                <a:cs typeface="Diwan Kufi" pitchFamily="2" charset="-78"/>
              </a:rPr>
              <a:t>Laubbäume</a:t>
            </a:r>
            <a:r>
              <a:rPr lang="de-DE" sz="1400" dirty="0" smtClean="0">
                <a:latin typeface="Overlock" panose="02000506030000020004"/>
                <a:ea typeface="Roboto" panose="02000000000000000000" pitchFamily="2" charset="0"/>
                <a:cs typeface="Diwan Kufi" pitchFamily="2" charset="-78"/>
              </a:rPr>
              <a:t> </a:t>
            </a:r>
            <a:r>
              <a:rPr lang="de-DE" sz="1400" dirty="0">
                <a:latin typeface="Overlock" panose="02000506030000020004"/>
                <a:ea typeface="Roboto" panose="02000000000000000000" pitchFamily="2" charset="0"/>
                <a:cs typeface="Diwan Kufi" pitchFamily="2" charset="-78"/>
              </a:rPr>
              <a:t>gehören zu den Blütenpflanzen. Bei diesen ist die </a:t>
            </a:r>
            <a:r>
              <a:rPr lang="de-DE" sz="1400" dirty="0" smtClean="0">
                <a:latin typeface="Overlock" panose="02000506030000020004"/>
                <a:ea typeface="Roboto" panose="02000000000000000000" pitchFamily="2" charset="0"/>
                <a:cs typeface="Diwan Kufi" pitchFamily="2" charset="-78"/>
              </a:rPr>
              <a:t>Samenanlage </a:t>
            </a:r>
            <a:r>
              <a:rPr lang="de-DE" sz="1400" dirty="0">
                <a:latin typeface="Overlock" panose="02000506030000020004"/>
                <a:ea typeface="Roboto" panose="02000000000000000000" pitchFamily="2" charset="0"/>
                <a:cs typeface="Diwan Kufi" pitchFamily="2" charset="-78"/>
              </a:rPr>
              <a:t>von einem Blatt </a:t>
            </a:r>
            <a:r>
              <a:rPr lang="de-DE" sz="1400" dirty="0" smtClean="0">
                <a:latin typeface="Overlock" panose="02000506030000020004"/>
                <a:ea typeface="Roboto" panose="02000000000000000000" pitchFamily="2" charset="0"/>
                <a:cs typeface="Diwan Kufi" pitchFamily="2" charset="-78"/>
              </a:rPr>
              <a:t>umschlossen</a:t>
            </a:r>
            <a:r>
              <a:rPr lang="de-DE" sz="1400" dirty="0">
                <a:latin typeface="Overlock" panose="02000506030000020004"/>
                <a:ea typeface="Roboto" panose="02000000000000000000" pitchFamily="2" charset="0"/>
                <a:cs typeface="Diwan Kufi" pitchFamily="2" charset="-78"/>
              </a:rPr>
              <a:t>. Daher spricht man auch von Bedecktsamern. Die Verteilung des Pollens von Blüte zu Blüte (Bestäubung) kann durch den Wind oder durch Tiere erfolgen (z.B. durch Insekten). Nach der Verschmelzung von Pollenkorn und Eizelle entwickelt sich </a:t>
            </a:r>
            <a:r>
              <a:rPr lang="de-DE" sz="1400" dirty="0" smtClean="0">
                <a:latin typeface="Overlock" panose="02000506030000020004"/>
                <a:ea typeface="Roboto" panose="02000000000000000000" pitchFamily="2" charset="0"/>
                <a:cs typeface="Diwan Kufi" pitchFamily="2" charset="-78"/>
              </a:rPr>
              <a:t>typischerweise eine Frucht, </a:t>
            </a:r>
            <a:r>
              <a:rPr lang="de-DE" sz="1400" dirty="0">
                <a:latin typeface="Overlock" panose="02000506030000020004"/>
                <a:ea typeface="Roboto" panose="02000000000000000000" pitchFamily="2" charset="0"/>
                <a:cs typeface="Diwan Kufi" pitchFamily="2" charset="-78"/>
              </a:rPr>
              <a:t>die den reifen Samen umschließt. Die </a:t>
            </a:r>
            <a:r>
              <a:rPr lang="de-DE" sz="1400" dirty="0" smtClean="0">
                <a:latin typeface="Overlock" panose="02000506030000020004"/>
                <a:ea typeface="Roboto" panose="02000000000000000000" pitchFamily="2" charset="0"/>
                <a:cs typeface="Diwan Kufi" pitchFamily="2" charset="-78"/>
              </a:rPr>
              <a:t>Früchte </a:t>
            </a:r>
            <a:r>
              <a:rPr lang="de-DE" sz="1400" dirty="0">
                <a:latin typeface="Overlock" panose="02000506030000020004"/>
                <a:ea typeface="Roboto" panose="02000000000000000000" pitchFamily="2" charset="0"/>
                <a:cs typeface="Diwan Kufi" pitchFamily="2" charset="-78"/>
              </a:rPr>
              <a:t>können ebenfalls durch Tiere oder durch den Wind verbreitet </a:t>
            </a:r>
            <a:r>
              <a:rPr lang="de-DE" sz="1400" dirty="0" smtClean="0">
                <a:latin typeface="Overlock" panose="02000506030000020004"/>
                <a:ea typeface="Roboto" panose="02000000000000000000" pitchFamily="2" charset="0"/>
                <a:cs typeface="Diwan Kufi" pitchFamily="2" charset="-78"/>
              </a:rPr>
              <a:t>werden.</a:t>
            </a: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smtClean="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smtClean="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smtClean="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smtClean="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Die Linde  gehört zu den Laubbäumen. Ihre Blüten (Foto) werden von Insekten bestäubt. Danach entwickeln  sie sich zu geflügelten Früchten, die durch den Wind verteilt werden.</a:t>
            </a: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17</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1030" name="Picture 6" descr="File:Tilia leaves and flow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848" y="3337166"/>
            <a:ext cx="4147438" cy="31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9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57516" y="1051560"/>
            <a:ext cx="6400483" cy="5693901"/>
          </a:xfrm>
          <a:prstGeom prst="rect">
            <a:avLst/>
          </a:prstGeom>
        </p:spPr>
        <p:txBody>
          <a:bodyPr lIns="0">
            <a:noAutofit/>
          </a:body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Gehölze </a:t>
            </a:r>
            <a:r>
              <a:rPr lang="de-DE" sz="1400" dirty="0">
                <a:latin typeface="Overlock" panose="02000506030000020004"/>
                <a:ea typeface="Roboto" panose="02000000000000000000" pitchFamily="2" charset="0"/>
                <a:cs typeface="Diwan Kufi" pitchFamily="2" charset="-78"/>
              </a:rPr>
              <a:t>können </a:t>
            </a:r>
            <a:r>
              <a:rPr lang="de-DE" sz="1400" b="1" dirty="0">
                <a:latin typeface="Overlock" panose="02000506030000020004"/>
                <a:ea typeface="Roboto" panose="02000000000000000000" pitchFamily="2" charset="0"/>
                <a:cs typeface="Diwan Kufi" pitchFamily="2" charset="-78"/>
              </a:rPr>
              <a:t>ein beeindruckendes Alter </a:t>
            </a:r>
            <a:r>
              <a:rPr lang="de-DE" sz="1400" dirty="0">
                <a:latin typeface="Overlock" panose="02000506030000020004"/>
                <a:ea typeface="Roboto" panose="02000000000000000000" pitchFamily="2" charset="0"/>
                <a:cs typeface="Diwan Kufi" pitchFamily="2" charset="-78"/>
              </a:rPr>
              <a:t>erreichen. Dabei wachsen sie im Laufe ihrer Lebensspanne kontinuierlich weiter. In Klimazonen, die durch </a:t>
            </a:r>
            <a:r>
              <a:rPr lang="de-DE" sz="1400" dirty="0" smtClean="0">
                <a:latin typeface="Overlock" panose="02000506030000020004"/>
                <a:ea typeface="Roboto" panose="02000000000000000000" pitchFamily="2" charset="0"/>
                <a:cs typeface="Diwan Kufi" pitchFamily="2" charset="-78"/>
              </a:rPr>
              <a:t>Jahreszeiten </a:t>
            </a:r>
            <a:r>
              <a:rPr lang="de-DE" sz="1400" dirty="0">
                <a:latin typeface="Overlock" panose="02000506030000020004"/>
                <a:ea typeface="Roboto" panose="02000000000000000000" pitchFamily="2" charset="0"/>
                <a:cs typeface="Diwan Kufi" pitchFamily="2" charset="-78"/>
              </a:rPr>
              <a:t>geprägt sind, führt das jährliche Dickenwachstum zur Entstehung von </a:t>
            </a:r>
            <a:r>
              <a:rPr lang="de-DE" sz="1400" b="1" dirty="0">
                <a:latin typeface="Overlock" panose="02000506030000020004"/>
                <a:ea typeface="Roboto" panose="02000000000000000000" pitchFamily="2" charset="0"/>
                <a:cs typeface="Diwan Kufi" pitchFamily="2" charset="-78"/>
              </a:rPr>
              <a:t>Jahresringen.</a:t>
            </a:r>
            <a:r>
              <a:rPr lang="de-DE" sz="1400" dirty="0">
                <a:latin typeface="Overlock" panose="02000506030000020004"/>
                <a:ea typeface="Roboto" panose="02000000000000000000" pitchFamily="2" charset="0"/>
                <a:cs typeface="Diwan Kufi" pitchFamily="2" charset="-78"/>
              </a:rPr>
              <a:t> Wird der Baum einmal gefällt, kann man durch das Abzählen der Jahresringe sein genaues Alter bestimmen. Die Ringe können insofern als „biologische Dokumente“ betrachtet werden. Sie entstehen folgendermaßen:</a:t>
            </a:r>
          </a:p>
          <a:p>
            <a:pPr marL="0" indent="0">
              <a:lnSpc>
                <a:spcPct val="150000"/>
              </a:lnSpc>
              <a:buNone/>
            </a:pPr>
            <a:r>
              <a:rPr lang="de-DE" sz="1400" dirty="0">
                <a:latin typeface="Overlock" panose="02000506030000020004"/>
                <a:ea typeface="Roboto" panose="02000000000000000000" pitchFamily="2" charset="0"/>
                <a:cs typeface="Diwan Kufi" pitchFamily="2" charset="-78"/>
              </a:rPr>
              <a:t>Im Frühjahr entsteht das sogenannte Frühholz. Dieses enthält viele Leitgefäße mit einem großen Durchmesser. Denn in dieser Phase benötigt der Baum viele Nährstoffe für das Wachstum. Im Sommer entsteht das sogenannte Spätholz, welches Leitbahnen mit kleinerem Durchmesser enthält und dem Baum </a:t>
            </a:r>
            <a:r>
              <a:rPr lang="de-DE" sz="1400" dirty="0" smtClean="0">
                <a:latin typeface="Overlock" panose="02000506030000020004"/>
                <a:ea typeface="Roboto" panose="02000000000000000000" pitchFamily="2" charset="0"/>
                <a:cs typeface="Diwan Kufi" pitchFamily="2" charset="-78"/>
              </a:rPr>
              <a:t>Stabilität </a:t>
            </a:r>
            <a:r>
              <a:rPr lang="de-DE" sz="1400" dirty="0">
                <a:latin typeface="Overlock" panose="02000506030000020004"/>
                <a:ea typeface="Roboto" panose="02000000000000000000" pitchFamily="2" charset="0"/>
                <a:cs typeface="Diwan Kufi" pitchFamily="2" charset="-78"/>
              </a:rPr>
              <a:t>verleiht. Wenn das sekundäre Dickenwachstum im folgenden Frühjahr von neuem beginnt, entsteht wiederum Frühholz mit größeren Leitbahnen. Dieser Übergang zwischen Früh- und Spätholz ist mit bloßem Auge als Jahresring zu </a:t>
            </a:r>
            <a:r>
              <a:rPr lang="de-DE" sz="1400" dirty="0" smtClean="0">
                <a:latin typeface="Overlock" panose="02000506030000020004"/>
                <a:ea typeface="Roboto" panose="02000000000000000000" pitchFamily="2" charset="0"/>
                <a:cs typeface="Diwan Kufi" pitchFamily="2" charset="-78"/>
              </a:rPr>
              <a:t>erkennen.</a:t>
            </a: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18</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2052" name="Picture 4" descr="File:Zdjęcie słojów w drzewi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759" y="4948745"/>
            <a:ext cx="5041417" cy="335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56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260514" y="8697803"/>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657516" y="923350"/>
            <a:ext cx="5832475" cy="639182"/>
          </a:xfrm>
          <a:prstGeom prst="rect">
            <a:avLst/>
          </a:prstGeom>
          <a:noFill/>
        </p:spPr>
        <p:txBody>
          <a:bodyPr lIns="0" anchor="t">
            <a:noAutofit/>
          </a:bodyPr>
          <a:lstStyle/>
          <a:p>
            <a:pPr algn="l" rtl="0">
              <a:lnSpc>
                <a:spcPct val="100000"/>
              </a:lnSpc>
              <a:spcAft>
                <a:spcPts val="0"/>
              </a:spcAft>
            </a:pPr>
            <a:r>
              <a:rPr lang="en-GB" sz="2800" b="1" dirty="0" smtClean="0">
                <a:solidFill>
                  <a:srgbClr val="D91F53"/>
                </a:solidFill>
                <a:latin typeface="Overlock" panose="02000506030000020004" pitchFamily="2" charset="77"/>
                <a:cs typeface="Amatic SC" pitchFamily="2" charset="-79"/>
              </a:rPr>
              <a:t>Denkmalpflegerischer Hintergrund</a:t>
            </a:r>
            <a:r>
              <a:rPr lang="en-GB" sz="3300" b="1" dirty="0">
                <a:solidFill>
                  <a:srgbClr val="DB3363"/>
                </a:solidFill>
                <a:effectLst/>
                <a:latin typeface="Overlock" panose="02000506030000020004" pitchFamily="2" charset="77"/>
                <a:cs typeface="Amatic SC" pitchFamily="2" charset="-79"/>
              </a:rPr>
              <a:t/>
            </a:r>
            <a:br>
              <a:rPr lang="en-GB" sz="3300" b="1" dirty="0">
                <a:solidFill>
                  <a:srgbClr val="DB3363"/>
                </a:solidFill>
                <a:effectLst/>
                <a:latin typeface="Overlock" panose="02000506030000020004" pitchFamily="2" charset="77"/>
                <a:cs typeface="Amatic SC" pitchFamily="2" charset="-79"/>
              </a:rPr>
            </a:br>
            <a:r>
              <a:rPr lang="en-GB" sz="3300" dirty="0">
                <a:effectLst/>
                <a:latin typeface="Overlock" panose="02000506030000020004" pitchFamily="2" charset="77"/>
              </a:rPr>
              <a:t/>
            </a:r>
            <a:br>
              <a:rPr lang="en-GB" sz="3300" dirty="0">
                <a:effectLst/>
                <a:latin typeface="Overlock" panose="02000506030000020004" pitchFamily="2" charset="77"/>
              </a:rPr>
            </a:br>
            <a:endParaRPr lang="en-DE" sz="3300" dirty="0">
              <a:latin typeface="Overlock" panose="02000506030000020004" pitchFamily="2" charset="77"/>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19</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3" name="Subtitle 2">
            <a:extLst>
              <a:ext uri="{FF2B5EF4-FFF2-40B4-BE49-F238E27FC236}">
                <a16:creationId xmlns:a16="http://schemas.microsoft.com/office/drawing/2014/main" id="{F257FE3E-D9E1-B58C-8CCC-7C0BF821CCA7}"/>
              </a:ext>
            </a:extLst>
          </p:cNvPr>
          <p:cNvSpPr txBox="1">
            <a:spLocks/>
          </p:cNvSpPr>
          <p:nvPr/>
        </p:nvSpPr>
        <p:spPr>
          <a:xfrm>
            <a:off x="750122" y="1494029"/>
            <a:ext cx="6089590" cy="4366439"/>
          </a:xfrm>
          <a:prstGeom prst="rect">
            <a:avLst/>
          </a:prstGeom>
        </p:spPr>
        <p:txBody>
          <a:bodyPr lIns="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Die Verwendung </a:t>
            </a:r>
            <a:r>
              <a:rPr lang="de-DE" sz="1400" dirty="0">
                <a:latin typeface="Overlock" panose="02000506030000020004"/>
                <a:ea typeface="Roboto" panose="02000000000000000000" pitchFamily="2" charset="0"/>
                <a:cs typeface="Diwan Kufi" pitchFamily="2" charset="-78"/>
              </a:rPr>
              <a:t>von Gehölzen hat in historischen Gärten eine lange Tradition. Das sogenannte Boskett (französisch „Wäldchen“) ist ein typisches Element des barocken Gartens.  Schnurgerade Alleen geben regelmäßigen </a:t>
            </a:r>
            <a:r>
              <a:rPr lang="de-DE" sz="1400" dirty="0" smtClean="0">
                <a:latin typeface="Overlock" panose="02000506030000020004"/>
                <a:ea typeface="Roboto" panose="02000000000000000000" pitchFamily="2" charset="0"/>
                <a:cs typeface="Diwan Kufi" pitchFamily="2" charset="-78"/>
              </a:rPr>
              <a:t>Gartenanlagen </a:t>
            </a:r>
            <a:r>
              <a:rPr lang="de-DE" sz="1400" dirty="0">
                <a:latin typeface="Overlock" panose="02000506030000020004"/>
                <a:ea typeface="Roboto" panose="02000000000000000000" pitchFamily="2" charset="0"/>
                <a:cs typeface="Diwan Kufi" pitchFamily="2" charset="-78"/>
              </a:rPr>
              <a:t>eine klare Struktur. Sie lenken den Blick und richten die Aufmerksamkeit der Parkbesucher*in auf charakteristische Gestaltungselemente.  Im naturnahen Landschaftspark ergibt sich das Landschaftsbild erst aus dem Zusammenspiel sorgsam gewählter Einzelbäume oder Baumgruppen. Die Gehölze und </a:t>
            </a:r>
            <a:r>
              <a:rPr lang="de-DE" sz="1400" dirty="0" smtClean="0">
                <a:latin typeface="Overlock" panose="02000506030000020004"/>
                <a:ea typeface="Roboto" panose="02000000000000000000" pitchFamily="2" charset="0"/>
                <a:cs typeface="Diwan Kufi" pitchFamily="2" charset="-78"/>
              </a:rPr>
              <a:t>sonstigen </a:t>
            </a:r>
            <a:r>
              <a:rPr lang="de-DE" sz="1400" dirty="0">
                <a:latin typeface="Overlock" panose="02000506030000020004"/>
                <a:ea typeface="Roboto" panose="02000000000000000000" pitchFamily="2" charset="0"/>
                <a:cs typeface="Diwan Kufi" pitchFamily="2" charset="-78"/>
              </a:rPr>
              <a:t>Gestaltungselemente vereinen sich hier zu einem malerischen Bild, in dem sich die Parkbesucher*in bewegen </a:t>
            </a:r>
            <a:r>
              <a:rPr lang="de-DE" sz="1400" dirty="0" smtClean="0">
                <a:latin typeface="Overlock" panose="02000506030000020004"/>
                <a:ea typeface="Roboto" panose="02000000000000000000" pitchFamily="2" charset="0"/>
                <a:cs typeface="Diwan Kufi" pitchFamily="2" charset="-78"/>
              </a:rPr>
              <a:t>kann.</a:t>
            </a:r>
            <a:endParaRPr lang="de-DE" sz="1400" dirty="0">
              <a:latin typeface="Overlock" panose="02000506030000020004"/>
              <a:ea typeface="Roboto" panose="02000000000000000000" pitchFamily="2" charset="0"/>
              <a:cs typeface="Diwan Kufi" pitchFamily="2" charset="-78"/>
            </a:endParaRPr>
          </a:p>
          <a:p>
            <a:pPr marL="0" indent="0">
              <a:lnSpc>
                <a:spcPct val="150000"/>
              </a:lnSpc>
              <a:buNone/>
            </a:pPr>
            <a:r>
              <a:rPr lang="de-DE" sz="1400" dirty="0">
                <a:latin typeface="Overlock" panose="02000506030000020004"/>
                <a:ea typeface="Roboto" panose="02000000000000000000" pitchFamily="2" charset="0"/>
                <a:cs typeface="Diwan Kufi" pitchFamily="2" charset="-78"/>
              </a:rPr>
              <a:t>In historischen Parkanlagen wurden verschiedene Baumarten aus ganz </a:t>
            </a:r>
            <a:r>
              <a:rPr lang="de-DE" sz="1400" dirty="0" smtClean="0">
                <a:latin typeface="Overlock" panose="02000506030000020004"/>
                <a:ea typeface="Roboto" panose="02000000000000000000" pitchFamily="2" charset="0"/>
                <a:cs typeface="Diwan Kufi" pitchFamily="2" charset="-78"/>
              </a:rPr>
              <a:t>unterschiedlichen </a:t>
            </a:r>
            <a:r>
              <a:rPr lang="de-DE" sz="1400" dirty="0">
                <a:latin typeface="Overlock" panose="02000506030000020004"/>
                <a:ea typeface="Roboto" panose="02000000000000000000" pitchFamily="2" charset="0"/>
                <a:cs typeface="Diwan Kufi" pitchFamily="2" charset="-78"/>
              </a:rPr>
              <a:t>Gründen kultiviert. Einige Gehölze lassen sich gut schneiden, sie eigneten sich daher besonders für die Gestaltung kunstvoller </a:t>
            </a:r>
            <a:r>
              <a:rPr lang="de-DE" sz="1400" dirty="0" smtClean="0">
                <a:latin typeface="Overlock" panose="02000506030000020004"/>
                <a:ea typeface="Roboto" panose="02000000000000000000" pitchFamily="2" charset="0"/>
                <a:cs typeface="Diwan Kufi" pitchFamily="2" charset="-78"/>
              </a:rPr>
              <a:t>Formschnittfiguren </a:t>
            </a:r>
            <a:r>
              <a:rPr lang="de-DE" sz="1400" dirty="0">
                <a:latin typeface="Overlock" panose="02000506030000020004"/>
                <a:ea typeface="Roboto" panose="02000000000000000000" pitchFamily="2" charset="0"/>
                <a:cs typeface="Diwan Kufi" pitchFamily="2" charset="-78"/>
              </a:rPr>
              <a:t>oder regelmäßiger Alleen (z.B. Linden oder Hainbuchen).  Andere Arten wurden aufgrund spezieller Nutzungsmöglichkeiten gepflanzt (</a:t>
            </a:r>
            <a:r>
              <a:rPr lang="de-DE" sz="1400" dirty="0" smtClean="0">
                <a:latin typeface="Overlock" panose="02000506030000020004"/>
                <a:ea typeface="Roboto" panose="02000000000000000000" pitchFamily="2" charset="0"/>
                <a:cs typeface="Diwan Kufi" pitchFamily="2" charset="-78"/>
              </a:rPr>
              <a:t>Maulbeerbäume </a:t>
            </a:r>
            <a:r>
              <a:rPr lang="de-DE" sz="1400" dirty="0">
                <a:latin typeface="Overlock" panose="02000506030000020004"/>
                <a:ea typeface="Roboto" panose="02000000000000000000" pitchFamily="2" charset="0"/>
                <a:cs typeface="Diwan Kufi" pitchFamily="2" charset="-78"/>
              </a:rPr>
              <a:t>wurden beispielsweise häufig in Klöstern kultiviert, weil man ihre Früchte zur Herstellung eines Erkältungssirup nutzte).  Wieder andere Gehölze wurden </a:t>
            </a:r>
            <a:r>
              <a:rPr lang="de-DE" sz="1400" dirty="0" smtClean="0">
                <a:latin typeface="Overlock" panose="02000506030000020004"/>
                <a:ea typeface="Roboto" panose="02000000000000000000" pitchFamily="2" charset="0"/>
                <a:cs typeface="Diwan Kufi" pitchFamily="2" charset="-78"/>
              </a:rPr>
              <a:t>aufgrund </a:t>
            </a:r>
            <a:r>
              <a:rPr lang="de-DE" sz="1400" dirty="0">
                <a:latin typeface="Overlock" panose="02000506030000020004"/>
                <a:ea typeface="Roboto" panose="02000000000000000000" pitchFamily="2" charset="0"/>
                <a:cs typeface="Diwan Kufi" pitchFamily="2" charset="-78"/>
              </a:rPr>
              <a:t>ihrer exotischen Herkunft als botanische Besonderheiten geschätzt (z.B. Zitruspflanzen).  Da Gehölze ein vergleichsweise hohes Alter erreichen können, prägen sie das charakteristische Bild einer Gartenanlage über lange </a:t>
            </a:r>
            <a:r>
              <a:rPr lang="de-DE" sz="1400" dirty="0" smtClean="0">
                <a:latin typeface="Overlock" panose="02000506030000020004"/>
                <a:ea typeface="Roboto" panose="02000000000000000000" pitchFamily="2" charset="0"/>
                <a:cs typeface="Diwan Kufi" pitchFamily="2" charset="-78"/>
              </a:rPr>
              <a:t>Zeiträume</a:t>
            </a:r>
            <a:r>
              <a:rPr lang="de-DE" sz="1400" dirty="0">
                <a:latin typeface="Overlock" panose="02000506030000020004"/>
                <a:ea typeface="Roboto" panose="02000000000000000000" pitchFamily="2" charset="0"/>
                <a:cs typeface="Diwan Kufi" pitchFamily="2" charset="-78"/>
              </a:rPr>
              <a:t>. </a:t>
            </a:r>
          </a:p>
        </p:txBody>
      </p:sp>
      <p:sp>
        <p:nvSpPr>
          <p:cNvPr id="13" name="Subtitle 2">
            <a:extLst>
              <a:ext uri="{FF2B5EF4-FFF2-40B4-BE49-F238E27FC236}">
                <a16:creationId xmlns:a16="http://schemas.microsoft.com/office/drawing/2014/main" id="{F257FE3E-D9E1-B58C-8CCC-7C0BF821CCA7}"/>
              </a:ext>
            </a:extLst>
          </p:cNvPr>
          <p:cNvSpPr txBox="1">
            <a:spLocks/>
          </p:cNvSpPr>
          <p:nvPr/>
        </p:nvSpPr>
        <p:spPr>
          <a:xfrm>
            <a:off x="867862" y="9345141"/>
            <a:ext cx="2535622" cy="511555"/>
          </a:xfrm>
          <a:prstGeom prst="rect">
            <a:avLst/>
          </a:prstGeom>
        </p:spPr>
        <p:txBody>
          <a:bodyPr lIns="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Boskett von Versailles</a:t>
            </a:r>
            <a:endParaRPr lang="de-DE" sz="1400" dirty="0">
              <a:latin typeface="Overlock" panose="02000506030000020004"/>
              <a:ea typeface="Roboto" panose="02000000000000000000" pitchFamily="2" charset="0"/>
              <a:cs typeface="Diwan Kufi" pitchFamily="2" charset="-78"/>
            </a:endParaRPr>
          </a:p>
        </p:txBody>
      </p:sp>
      <p:sp>
        <p:nvSpPr>
          <p:cNvPr id="14" name="Subtitle 2">
            <a:extLst>
              <a:ext uri="{FF2B5EF4-FFF2-40B4-BE49-F238E27FC236}">
                <a16:creationId xmlns:a16="http://schemas.microsoft.com/office/drawing/2014/main" id="{F257FE3E-D9E1-B58C-8CCC-7C0BF821CCA7}"/>
              </a:ext>
            </a:extLst>
          </p:cNvPr>
          <p:cNvSpPr txBox="1">
            <a:spLocks/>
          </p:cNvSpPr>
          <p:nvPr/>
        </p:nvSpPr>
        <p:spPr>
          <a:xfrm>
            <a:off x="5222180" y="9110370"/>
            <a:ext cx="1617532" cy="511555"/>
          </a:xfrm>
          <a:prstGeom prst="rect">
            <a:avLst/>
          </a:prstGeom>
        </p:spPr>
        <p:txBody>
          <a:bodyPr lIns="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Landschaftspark </a:t>
            </a:r>
            <a:endParaRPr lang="de-DE" sz="1400" dirty="0">
              <a:latin typeface="Overlock" panose="02000506030000020004"/>
              <a:ea typeface="Roboto" panose="02000000000000000000" pitchFamily="2" charset="0"/>
              <a:cs typeface="Diwan Kufi" pitchFamily="2" charset="-78"/>
            </a:endParaRPr>
          </a:p>
        </p:txBody>
      </p:sp>
      <p:pic>
        <p:nvPicPr>
          <p:cNvPr id="3" name="Grafik 2"/>
          <p:cNvPicPr>
            <a:picLocks noChangeAspect="1"/>
          </p:cNvPicPr>
          <p:nvPr/>
        </p:nvPicPr>
        <p:blipFill>
          <a:blip r:embed="rId2"/>
          <a:stretch>
            <a:fillRect/>
          </a:stretch>
        </p:blipFill>
        <p:spPr>
          <a:xfrm>
            <a:off x="657516" y="7482467"/>
            <a:ext cx="3272550" cy="1713998"/>
          </a:xfrm>
          <a:prstGeom prst="rect">
            <a:avLst/>
          </a:prstGeom>
        </p:spPr>
      </p:pic>
      <p:pic>
        <p:nvPicPr>
          <p:cNvPr id="3074" name="Picture 2" descr="File:Prior Park Bath Palladian 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382" y="7265909"/>
            <a:ext cx="1962330" cy="189586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2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10" name="Title 1">
            <a:extLst>
              <a:ext uri="{FF2B5EF4-FFF2-40B4-BE49-F238E27FC236}">
                <a16:creationId xmlns:a16="http://schemas.microsoft.com/office/drawing/2014/main" id="{0DCB925C-A827-EA01-3196-4B3D7C55D643}"/>
              </a:ext>
            </a:extLst>
          </p:cNvPr>
          <p:cNvSpPr txBox="1">
            <a:spLocks/>
          </p:cNvSpPr>
          <p:nvPr/>
        </p:nvSpPr>
        <p:spPr>
          <a:xfrm>
            <a:off x="972985" y="1063522"/>
            <a:ext cx="5832475" cy="1385601"/>
          </a:xfrm>
          <a:prstGeom prst="rect">
            <a:avLst/>
          </a:prstGeom>
          <a:noFill/>
        </p:spPr>
        <p:txBody>
          <a:bodyPr vert="horz" lIns="0" tIns="4572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3600" b="1" dirty="0">
                <a:solidFill>
                  <a:srgbClr val="C00000"/>
                </a:solidFill>
                <a:latin typeface="Overlock" panose="02000506030000020004" pitchFamily="2" charset="77"/>
                <a:cs typeface="Amatic SC" pitchFamily="2" charset="-79"/>
              </a:rPr>
              <a:t>Inhalt</a:t>
            </a:r>
            <a:endParaRPr lang="de-DE" sz="3300" dirty="0">
              <a:solidFill>
                <a:srgbClr val="C00000"/>
              </a:solidFill>
              <a:latin typeface="Overlock" panose="02000506030000020004" pitchFamily="2" charset="77"/>
            </a:endParaRPr>
          </a:p>
        </p:txBody>
      </p:sp>
      <p:sp>
        <p:nvSpPr>
          <p:cNvPr id="4" name="Footer Placeholder 3">
            <a:extLst>
              <a:ext uri="{FF2B5EF4-FFF2-40B4-BE49-F238E27FC236}">
                <a16:creationId xmlns:a16="http://schemas.microsoft.com/office/drawing/2014/main" id="{F581E727-57AC-BD8B-773D-013F28298479}"/>
              </a:ext>
            </a:extLst>
          </p:cNvPr>
          <p:cNvSpPr>
            <a:spLocks noGrp="1"/>
          </p:cNvSpPr>
          <p:nvPr>
            <p:ph type="ftr" sz="quarter" idx="3"/>
          </p:nvPr>
        </p:nvSpPr>
        <p:spPr>
          <a:xfrm>
            <a:off x="519727" y="9909729"/>
            <a:ext cx="1785937" cy="569240"/>
          </a:xfrm>
        </p:spPr>
        <p:txBody>
          <a:bodyPr/>
          <a:lstStyle/>
          <a:p>
            <a:r>
              <a:rPr lang="en-GB" dirty="0">
                <a:solidFill>
                  <a:schemeClr val="bg1"/>
                </a:solidFill>
              </a:rPr>
              <a:t>Lernort Gartendenkmal</a:t>
            </a:r>
            <a:endParaRPr lang="en-DE" dirty="0">
              <a:solidFill>
                <a:schemeClr val="bg1"/>
              </a:solidFill>
            </a:endParaRPr>
          </a:p>
        </p:txBody>
      </p:sp>
      <p:sp>
        <p:nvSpPr>
          <p:cNvPr id="5" name="Slide Number Placeholder 4">
            <a:extLst>
              <a:ext uri="{FF2B5EF4-FFF2-40B4-BE49-F238E27FC236}">
                <a16:creationId xmlns:a16="http://schemas.microsoft.com/office/drawing/2014/main" id="{937189E8-BC48-F638-24EA-D9E49E837438}"/>
              </a:ext>
            </a:extLst>
          </p:cNvPr>
          <p:cNvSpPr>
            <a:spLocks noGrp="1"/>
          </p:cNvSpPr>
          <p:nvPr>
            <p:ph type="sldNum" sz="quarter" idx="4"/>
          </p:nvPr>
        </p:nvSpPr>
        <p:spPr/>
        <p:txBody>
          <a:bodyPr/>
          <a:lstStyle/>
          <a:p>
            <a:fld id="{E4D20B4E-D05D-1342-9033-96884FAEEE54}" type="slidenum">
              <a:rPr lang="en-DE" smtClean="0">
                <a:solidFill>
                  <a:schemeClr val="bg1"/>
                </a:solidFill>
              </a:rPr>
              <a:pPr/>
              <a:t>2</a:t>
            </a:fld>
            <a:endParaRPr lang="en-DE" dirty="0">
              <a:solidFill>
                <a:schemeClr val="bg1"/>
              </a:solidFill>
            </a:endParaRPr>
          </a:p>
        </p:txBody>
      </p:sp>
      <p:sp>
        <p:nvSpPr>
          <p:cNvPr id="35" name="Title 1">
            <a:extLst>
              <a:ext uri="{FF2B5EF4-FFF2-40B4-BE49-F238E27FC236}">
                <a16:creationId xmlns:a16="http://schemas.microsoft.com/office/drawing/2014/main" id="{0DCB925C-A827-EA01-3196-4B3D7C55D643}"/>
              </a:ext>
            </a:extLst>
          </p:cNvPr>
          <p:cNvSpPr txBox="1">
            <a:spLocks/>
          </p:cNvSpPr>
          <p:nvPr/>
        </p:nvSpPr>
        <p:spPr>
          <a:xfrm>
            <a:off x="944495" y="1820377"/>
            <a:ext cx="5832475" cy="4178087"/>
          </a:xfrm>
          <a:prstGeom prst="flowChartDocument">
            <a:avLst/>
          </a:prstGeom>
          <a:solidFill>
            <a:schemeClr val="accent6">
              <a:lumMod val="20000"/>
              <a:lumOff val="80000"/>
            </a:schemeClr>
          </a:solidFill>
        </p:spPr>
        <p:txBody>
          <a:bodyPr vert="horz" lIns="0" tIns="4572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smtClean="0">
                <a:solidFill>
                  <a:srgbClr val="C00000"/>
                </a:solidFill>
                <a:latin typeface="Overlock" panose="02000506030000020004" pitchFamily="2" charset="77"/>
                <a:cs typeface="Amatic SC" pitchFamily="2" charset="-79"/>
              </a:rPr>
              <a:t> Ziele </a:t>
            </a:r>
            <a:r>
              <a:rPr lang="de-DE" sz="2000" b="1" dirty="0">
                <a:solidFill>
                  <a:srgbClr val="C00000"/>
                </a:solidFill>
                <a:latin typeface="Overlock" panose="02000506030000020004" pitchFamily="2" charset="77"/>
                <a:cs typeface="Amatic SC" pitchFamily="2" charset="-79"/>
              </a:rPr>
              <a:t>der Station</a:t>
            </a:r>
            <a:r>
              <a:rPr lang="de-DE" sz="2000" b="1" dirty="0" smtClean="0">
                <a:solidFill>
                  <a:srgbClr val="C00000"/>
                </a:solidFill>
                <a:latin typeface="Overlock" panose="02000506030000020004" pitchFamily="2" charset="77"/>
                <a:cs typeface="Amatic SC" pitchFamily="2" charset="-79"/>
              </a:rPr>
              <a:t>…………………………………………………..…3-5</a:t>
            </a:r>
            <a:endParaRPr lang="de-DE" sz="2000" b="1" dirty="0">
              <a:solidFill>
                <a:srgbClr val="C00000"/>
              </a:solidFill>
              <a:latin typeface="Overlock" panose="02000506030000020004" pitchFamily="2" charset="77"/>
              <a:cs typeface="Amatic SC" pitchFamily="2" charset="-79"/>
            </a:endParaRPr>
          </a:p>
          <a:p>
            <a:pPr>
              <a:lnSpc>
                <a:spcPct val="100000"/>
              </a:lnSpc>
            </a:pPr>
            <a:endParaRPr lang="de-DE" sz="2000" b="1" dirty="0" smtClean="0">
              <a:solidFill>
                <a:srgbClr val="C00000"/>
              </a:solidFill>
              <a:latin typeface="Overlock" panose="02000506030000020004" pitchFamily="2" charset="77"/>
              <a:cs typeface="Amatic SC" pitchFamily="2" charset="-79"/>
            </a:endParaRPr>
          </a:p>
          <a:p>
            <a:pPr>
              <a:lnSpc>
                <a:spcPct val="100000"/>
              </a:lnSpc>
            </a:pPr>
            <a:r>
              <a:rPr lang="de-DE" sz="2000" b="1" dirty="0">
                <a:solidFill>
                  <a:srgbClr val="C00000"/>
                </a:solidFill>
                <a:latin typeface="Overlock" panose="02000506030000020004" pitchFamily="2" charset="77"/>
              </a:rPr>
              <a:t> </a:t>
            </a:r>
            <a:r>
              <a:rPr lang="de-DE" sz="2000" b="1" dirty="0" smtClean="0">
                <a:solidFill>
                  <a:srgbClr val="C00000"/>
                </a:solidFill>
                <a:latin typeface="Overlock" panose="02000506030000020004" pitchFamily="2" charset="77"/>
              </a:rPr>
              <a:t>Variante I: Schlosspark Bad </a:t>
            </a:r>
            <a:r>
              <a:rPr lang="de-DE" sz="2000" b="1" dirty="0" smtClean="0">
                <a:solidFill>
                  <a:srgbClr val="C00000"/>
                </a:solidFill>
                <a:latin typeface="Overlock" panose="02000506030000020004" pitchFamily="2" charset="77"/>
              </a:rPr>
              <a:t>Homburg (Zeder).................6-10</a:t>
            </a:r>
            <a:endParaRPr lang="de-DE" sz="2000" b="1" dirty="0">
              <a:solidFill>
                <a:srgbClr val="C00000"/>
              </a:solidFill>
              <a:latin typeface="Overlock" panose="02000506030000020004" pitchFamily="2" charset="77"/>
              <a:cs typeface="Amatic SC" pitchFamily="2" charset="-79"/>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a:lnSpc>
                <a:spcPct val="100000"/>
              </a:lnSpc>
            </a:pPr>
            <a:r>
              <a:rPr lang="de-DE" sz="2000" b="1" dirty="0" smtClean="0">
                <a:solidFill>
                  <a:srgbClr val="C00000"/>
                </a:solidFill>
                <a:latin typeface="Overlock" panose="02000506030000020004" pitchFamily="2" charset="77"/>
              </a:rPr>
              <a:t> </a:t>
            </a:r>
            <a:r>
              <a:rPr lang="sv-SE" sz="2000" b="1" dirty="0">
                <a:solidFill>
                  <a:srgbClr val="C00000"/>
                </a:solidFill>
                <a:latin typeface="Overlock" panose="02000506030000020004" pitchFamily="2" charset="77"/>
              </a:rPr>
              <a:t>Variante </a:t>
            </a:r>
            <a:r>
              <a:rPr lang="sv-SE" sz="2000" b="1" dirty="0" smtClean="0">
                <a:solidFill>
                  <a:srgbClr val="C00000"/>
                </a:solidFill>
                <a:latin typeface="Overlock" panose="02000506030000020004" pitchFamily="2" charset="77"/>
              </a:rPr>
              <a:t>II</a:t>
            </a:r>
            <a:r>
              <a:rPr lang="sv-SE" sz="2000" b="1" dirty="0">
                <a:solidFill>
                  <a:srgbClr val="C00000"/>
                </a:solidFill>
                <a:latin typeface="Overlock" panose="02000506030000020004" pitchFamily="2" charset="77"/>
              </a:rPr>
              <a:t>: </a:t>
            </a:r>
            <a:r>
              <a:rPr lang="sv-SE" sz="2000" b="1" dirty="0" smtClean="0">
                <a:solidFill>
                  <a:srgbClr val="C00000"/>
                </a:solidFill>
                <a:latin typeface="Overlock" panose="02000506030000020004" pitchFamily="2" charset="77"/>
              </a:rPr>
              <a:t>Klostergarten Seligenstadt</a:t>
            </a:r>
            <a:r>
              <a:rPr lang="de-DE" sz="2000" b="1" dirty="0">
                <a:solidFill>
                  <a:srgbClr val="C00000"/>
                </a:solidFill>
                <a:latin typeface="Overlock" panose="02000506030000020004" pitchFamily="2" charset="77"/>
              </a:rPr>
              <a:t> </a:t>
            </a:r>
            <a:endParaRPr lang="de-DE" sz="2000" b="1" dirty="0" smtClean="0">
              <a:solidFill>
                <a:srgbClr val="C00000"/>
              </a:solidFill>
              <a:latin typeface="Overlock" panose="02000506030000020004" pitchFamily="2" charset="77"/>
            </a:endParaRPr>
          </a:p>
          <a:p>
            <a:pPr>
              <a:lnSpc>
                <a:spcPct val="100000"/>
              </a:lnSpc>
            </a:pPr>
            <a:r>
              <a:rPr lang="de-DE" sz="2000" b="1" dirty="0" smtClean="0">
                <a:solidFill>
                  <a:srgbClr val="C00000"/>
                </a:solidFill>
                <a:latin typeface="Overlock" panose="02000506030000020004" pitchFamily="2" charset="77"/>
              </a:rPr>
              <a:t> (Eiche im Klosterhof).……………………………………………</a:t>
            </a:r>
            <a:r>
              <a:rPr lang="de-DE" sz="2000" b="1" dirty="0" smtClean="0">
                <a:solidFill>
                  <a:srgbClr val="C00000"/>
                </a:solidFill>
                <a:latin typeface="Overlock" panose="02000506030000020004" pitchFamily="2" charset="77"/>
              </a:rPr>
              <a:t>11-15</a:t>
            </a:r>
            <a:endParaRPr lang="de-DE" sz="2000" b="1" dirty="0" smtClean="0">
              <a:solidFill>
                <a:srgbClr val="C00000"/>
              </a:solidFill>
              <a:latin typeface="Overlock" panose="02000506030000020004" pitchFamily="2" charset="77"/>
            </a:endParaRPr>
          </a:p>
          <a:p>
            <a:pPr>
              <a:lnSpc>
                <a:spcPct val="100000"/>
              </a:lnSpc>
            </a:pPr>
            <a:endParaRPr lang="de-DE" sz="2000" b="1" dirty="0" smtClean="0">
              <a:solidFill>
                <a:srgbClr val="C00000"/>
              </a:solidFill>
              <a:latin typeface="Overlock" panose="02000506030000020004" pitchFamily="2" charset="77"/>
            </a:endParaRPr>
          </a:p>
          <a:p>
            <a:pPr>
              <a:lnSpc>
                <a:spcPct val="100000"/>
              </a:lnSpc>
            </a:pPr>
            <a:r>
              <a:rPr lang="de-DE" sz="2000" b="1" dirty="0" smtClean="0">
                <a:solidFill>
                  <a:srgbClr val="C00000"/>
                </a:solidFill>
                <a:latin typeface="Overlock" panose="02000506030000020004" pitchFamily="2" charset="77"/>
              </a:rPr>
              <a:t> Biologischer Hintergrund………….................................16-18</a:t>
            </a:r>
          </a:p>
          <a:p>
            <a:pPr>
              <a:lnSpc>
                <a:spcPct val="100000"/>
              </a:lnSpc>
            </a:pPr>
            <a:endParaRPr lang="de-DE" sz="2000" b="1" dirty="0">
              <a:solidFill>
                <a:srgbClr val="C00000"/>
              </a:solidFill>
              <a:latin typeface="Overlock" panose="02000506030000020004" pitchFamily="2" charset="77"/>
            </a:endParaRPr>
          </a:p>
          <a:p>
            <a:pPr>
              <a:lnSpc>
                <a:spcPct val="100000"/>
              </a:lnSpc>
            </a:pPr>
            <a:r>
              <a:rPr lang="de-DE" sz="2000" b="1" dirty="0" smtClean="0">
                <a:solidFill>
                  <a:srgbClr val="C00000"/>
                </a:solidFill>
                <a:latin typeface="Overlock" panose="02000506030000020004" pitchFamily="2" charset="77"/>
              </a:rPr>
              <a:t> Denkmalpflegerischer </a:t>
            </a:r>
            <a:r>
              <a:rPr lang="de-DE" sz="2000" b="1" dirty="0">
                <a:solidFill>
                  <a:srgbClr val="C00000"/>
                </a:solidFill>
                <a:latin typeface="Overlock" panose="02000506030000020004" pitchFamily="2" charset="77"/>
              </a:rPr>
              <a:t>Hintergrund</a:t>
            </a:r>
            <a:r>
              <a:rPr lang="de-DE" sz="2000" b="1" dirty="0" smtClean="0">
                <a:solidFill>
                  <a:srgbClr val="C00000"/>
                </a:solidFill>
                <a:latin typeface="Overlock" panose="02000506030000020004" pitchFamily="2" charset="77"/>
              </a:rPr>
              <a:t>.....................................19</a:t>
            </a:r>
            <a:endParaRPr lang="de-DE" sz="2000" b="1" dirty="0">
              <a:solidFill>
                <a:srgbClr val="C00000"/>
              </a:solidFill>
              <a:latin typeface="Overlock" panose="02000506030000020004" pitchFamily="2" charset="77"/>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2000" b="1" dirty="0">
              <a:solidFill>
                <a:srgbClr val="C00000"/>
              </a:solidFill>
              <a:latin typeface="Overlock" panose="02000506030000020004" pitchFamily="2" charset="77"/>
              <a:cs typeface="Amatic SC" pitchFamily="2" charset="-79"/>
            </a:endParaRPr>
          </a:p>
        </p:txBody>
      </p:sp>
      <p:pic>
        <p:nvPicPr>
          <p:cNvPr id="7" name="Picture 5">
            <a:extLst>
              <a:ext uri="{FF2B5EF4-FFF2-40B4-BE49-F238E27FC236}">
                <a16:creationId xmlns:a16="http://schemas.microsoft.com/office/drawing/2014/main" id="{625825DB-0B60-97E4-8059-2E0AF33FA92F}"/>
              </a:ext>
            </a:extLst>
          </p:cNvPr>
          <p:cNvPicPr>
            <a:picLocks noChangeAspect="1"/>
          </p:cNvPicPr>
          <p:nvPr/>
        </p:nvPicPr>
        <p:blipFill>
          <a:blip r:embed="rId2"/>
          <a:stretch>
            <a:fillRect/>
          </a:stretch>
        </p:blipFill>
        <p:spPr>
          <a:xfrm>
            <a:off x="5665133" y="7465946"/>
            <a:ext cx="1048700" cy="1543919"/>
          </a:xfrm>
          <a:prstGeom prst="rect">
            <a:avLst/>
          </a:prstGeom>
        </p:spPr>
      </p:pic>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302364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white logo&#10;&#10;Description automatically generated">
            <a:extLst>
              <a:ext uri="{FF2B5EF4-FFF2-40B4-BE49-F238E27FC236}">
                <a16:creationId xmlns:a16="http://schemas.microsoft.com/office/drawing/2014/main" id="{81BE3201-721A-BF5A-2034-C578EA211EB8}"/>
              </a:ext>
            </a:extLst>
          </p:cNvPr>
          <p:cNvPicPr>
            <a:picLocks noChangeAspect="1"/>
          </p:cNvPicPr>
          <p:nvPr/>
        </p:nvPicPr>
        <p:blipFill>
          <a:blip r:embed="rId2"/>
          <a:stretch>
            <a:fillRect/>
          </a:stretch>
        </p:blipFill>
        <p:spPr>
          <a:xfrm>
            <a:off x="519728" y="9016158"/>
            <a:ext cx="1153087" cy="829516"/>
          </a:xfrm>
          <a:prstGeom prst="rect">
            <a:avLst/>
          </a:prstGeom>
        </p:spPr>
      </p:pic>
      <p:pic>
        <p:nvPicPr>
          <p:cNvPr id="13" name="Picture 12" descr="A blue and green logo&#10;&#10;Description automatically generated">
            <a:extLst>
              <a:ext uri="{FF2B5EF4-FFF2-40B4-BE49-F238E27FC236}">
                <a16:creationId xmlns:a16="http://schemas.microsoft.com/office/drawing/2014/main" id="{9A8D4649-34AB-DCFA-CB5C-077D26CFEDDB}"/>
              </a:ext>
            </a:extLst>
          </p:cNvPr>
          <p:cNvPicPr>
            <a:picLocks noChangeAspect="1"/>
          </p:cNvPicPr>
          <p:nvPr/>
        </p:nvPicPr>
        <p:blipFill>
          <a:blip r:embed="rId3"/>
          <a:stretch>
            <a:fillRect/>
          </a:stretch>
        </p:blipFill>
        <p:spPr>
          <a:xfrm>
            <a:off x="6256546" y="8880396"/>
            <a:ext cx="978501" cy="978501"/>
          </a:xfrm>
          <a:prstGeom prst="rect">
            <a:avLst/>
          </a:prstGeom>
        </p:spPr>
      </p:pic>
      <p:pic>
        <p:nvPicPr>
          <p:cNvPr id="14" name="Picture 13">
            <a:extLst>
              <a:ext uri="{FF2B5EF4-FFF2-40B4-BE49-F238E27FC236}">
                <a16:creationId xmlns:a16="http://schemas.microsoft.com/office/drawing/2014/main" id="{819A19DE-4848-4FA2-5F0B-7FD162977774}"/>
              </a:ext>
            </a:extLst>
          </p:cNvPr>
          <p:cNvPicPr>
            <a:picLocks noChangeAspect="1"/>
          </p:cNvPicPr>
          <p:nvPr/>
        </p:nvPicPr>
        <p:blipFill>
          <a:blip r:embed="rId4"/>
          <a:stretch>
            <a:fillRect/>
          </a:stretch>
        </p:blipFill>
        <p:spPr>
          <a:xfrm>
            <a:off x="3101746" y="9172307"/>
            <a:ext cx="2122757" cy="686590"/>
          </a:xfrm>
          <a:prstGeom prst="rect">
            <a:avLst/>
          </a:prstGeom>
        </p:spPr>
      </p:pic>
      <p:pic>
        <p:nvPicPr>
          <p:cNvPr id="16" name="Picture 15">
            <a:extLst>
              <a:ext uri="{FF2B5EF4-FFF2-40B4-BE49-F238E27FC236}">
                <a16:creationId xmlns:a16="http://schemas.microsoft.com/office/drawing/2014/main" id="{E5D1C288-DE76-DC8B-5DD0-301B9A05C29B}"/>
              </a:ext>
            </a:extLst>
          </p:cNvPr>
          <p:cNvPicPr>
            <a:picLocks noChangeAspect="1"/>
          </p:cNvPicPr>
          <p:nvPr/>
        </p:nvPicPr>
        <p:blipFill>
          <a:blip r:embed="rId5"/>
          <a:stretch>
            <a:fillRect/>
          </a:stretch>
        </p:blipFill>
        <p:spPr>
          <a:xfrm>
            <a:off x="503238" y="846139"/>
            <a:ext cx="6540500" cy="5499100"/>
          </a:xfrm>
          <a:prstGeom prst="rect">
            <a:avLst/>
          </a:prstGeom>
        </p:spPr>
      </p:pic>
      <p:sp>
        <p:nvSpPr>
          <p:cNvPr id="18" name="TextBox 17">
            <a:extLst>
              <a:ext uri="{FF2B5EF4-FFF2-40B4-BE49-F238E27FC236}">
                <a16:creationId xmlns:a16="http://schemas.microsoft.com/office/drawing/2014/main" id="{224FC0E4-BBB8-1ADF-A14A-105638A8A8DC}"/>
              </a:ext>
            </a:extLst>
          </p:cNvPr>
          <p:cNvSpPr txBox="1"/>
          <p:nvPr/>
        </p:nvSpPr>
        <p:spPr>
          <a:xfrm>
            <a:off x="496888" y="6768685"/>
            <a:ext cx="2368232" cy="1708160"/>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Didaktik der Biowissenschaften</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Goethe-Universität Frankfurt</a:t>
            </a:r>
            <a:br>
              <a:rPr lang="de-DE" sz="1050" dirty="0">
                <a:solidFill>
                  <a:srgbClr val="8EC549"/>
                </a:solidFill>
                <a:latin typeface="Overlock" panose="02000506030000020004"/>
                <a:ea typeface="Roboto" panose="02000000000000000000" pitchFamily="2" charset="0"/>
              </a:rPr>
            </a:br>
            <a:r>
              <a:rPr lang="de-DE" sz="1050" dirty="0">
                <a:solidFill>
                  <a:srgbClr val="8EC549"/>
                </a:solidFill>
                <a:latin typeface="Overlock" panose="02000506030000020004"/>
                <a:ea typeface="Roboto" panose="02000000000000000000" pitchFamily="2" charset="0"/>
              </a:rPr>
              <a:t>Biologicum, Campus Riedberg</a:t>
            </a:r>
          </a:p>
          <a:p>
            <a:r>
              <a:rPr lang="de-DE" sz="1050" dirty="0">
                <a:solidFill>
                  <a:srgbClr val="8EC549"/>
                </a:solidFill>
                <a:latin typeface="Overlock" panose="02000506030000020004"/>
                <a:ea typeface="Roboto" panose="02000000000000000000" pitchFamily="2" charset="0"/>
              </a:rPr>
              <a:t>Max-von-Laue-Straße 13</a:t>
            </a:r>
          </a:p>
          <a:p>
            <a:r>
              <a:rPr lang="de-DE" sz="1050" dirty="0">
                <a:solidFill>
                  <a:srgbClr val="8EC549"/>
                </a:solidFill>
                <a:latin typeface="Overlock" panose="02000506030000020004"/>
                <a:ea typeface="Roboto" panose="02000000000000000000" pitchFamily="2" charset="0"/>
              </a:rPr>
              <a:t>60438 Frankfurt am Main</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Tel: +49 69 798-42270</a:t>
            </a: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sp>
        <p:nvSpPr>
          <p:cNvPr id="7" name="TextBox 17">
            <a:extLst>
              <a:ext uri="{FF2B5EF4-FFF2-40B4-BE49-F238E27FC236}">
                <a16:creationId xmlns:a16="http://schemas.microsoft.com/office/drawing/2014/main" id="{224FC0E4-BBB8-1ADF-A14A-105638A8A8DC}"/>
              </a:ext>
            </a:extLst>
          </p:cNvPr>
          <p:cNvSpPr txBox="1"/>
          <p:nvPr/>
        </p:nvSpPr>
        <p:spPr>
          <a:xfrm>
            <a:off x="2898498" y="6768685"/>
            <a:ext cx="2368232" cy="1708160"/>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Schlösser und Gärten Hessen</a:t>
            </a:r>
          </a:p>
          <a:p>
            <a:endParaRPr lang="de-DE" sz="1050" b="1"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Schloss </a:t>
            </a:r>
          </a:p>
          <a:p>
            <a:r>
              <a:rPr lang="de-DE" sz="1050" dirty="0">
                <a:solidFill>
                  <a:srgbClr val="8EC549"/>
                </a:solidFill>
                <a:latin typeface="Overlock" panose="02000506030000020004"/>
                <a:ea typeface="Roboto" panose="02000000000000000000" pitchFamily="2" charset="0"/>
              </a:rPr>
              <a:t>61348 Bad Homburg vor der Höhe</a:t>
            </a:r>
          </a:p>
          <a:p>
            <a:r>
              <a:rPr lang="de-DE" sz="1050" dirty="0">
                <a:solidFill>
                  <a:srgbClr val="8EC549"/>
                </a:solidFill>
                <a:latin typeface="Overlock" panose="02000506030000020004"/>
                <a:ea typeface="Roboto" panose="02000000000000000000" pitchFamily="2" charset="0"/>
              </a:rPr>
              <a:t>info@schloesser.hessen.de</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Tel.: +49 (0)6172 9262-0</a:t>
            </a:r>
          </a:p>
          <a:p>
            <a:endParaRPr lang="de-DE" sz="1050" dirty="0">
              <a:solidFill>
                <a:srgbClr val="8EC549"/>
              </a:solidFill>
              <a:latin typeface="Overlock" panose="02000506030000020004"/>
              <a:ea typeface="Roboto" panose="02000000000000000000" pitchFamily="2" charset="0"/>
            </a:endParaRP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sp>
        <p:nvSpPr>
          <p:cNvPr id="9" name="TextBox 17">
            <a:extLst>
              <a:ext uri="{FF2B5EF4-FFF2-40B4-BE49-F238E27FC236}">
                <a16:creationId xmlns:a16="http://schemas.microsoft.com/office/drawing/2014/main" id="{224FC0E4-BBB8-1ADF-A14A-105638A8A8DC}"/>
              </a:ext>
            </a:extLst>
          </p:cNvPr>
          <p:cNvSpPr txBox="1"/>
          <p:nvPr/>
        </p:nvSpPr>
        <p:spPr>
          <a:xfrm>
            <a:off x="5072430" y="6768685"/>
            <a:ext cx="2368232" cy="1061829"/>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Projekthomepage</a:t>
            </a:r>
          </a:p>
          <a:p>
            <a:endParaRPr lang="de-DE" sz="1050" b="1"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www.schloesser-hessen.de/de/projekt-lernort-gartendenkmal</a:t>
            </a: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pic>
        <p:nvPicPr>
          <p:cNvPr id="2" name="Grafik 1"/>
          <p:cNvPicPr>
            <a:picLocks noChangeAspect="1"/>
          </p:cNvPicPr>
          <p:nvPr/>
        </p:nvPicPr>
        <p:blipFill>
          <a:blip r:embed="rId6"/>
          <a:stretch>
            <a:fillRect/>
          </a:stretch>
        </p:blipFill>
        <p:spPr>
          <a:xfrm>
            <a:off x="5661977" y="7545533"/>
            <a:ext cx="854368" cy="854368"/>
          </a:xfrm>
          <a:prstGeom prst="rect">
            <a:avLst/>
          </a:prstGeom>
        </p:spPr>
      </p:pic>
    </p:spTree>
    <p:extLst>
      <p:ext uri="{BB962C8B-B14F-4D97-AF65-F5344CB8AC3E}">
        <p14:creationId xmlns:p14="http://schemas.microsoft.com/office/powerpoint/2010/main" val="171262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20869" y="1535909"/>
            <a:ext cx="6283208" cy="1189004"/>
          </a:xfrm>
          <a:prstGeom prst="rect">
            <a:avLst/>
          </a:prstGeom>
        </p:spPr>
        <p:txBody>
          <a:bodyPr lIns="0">
            <a:noAutofit/>
          </a:body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Die Lernenden </a:t>
            </a:r>
            <a:r>
              <a:rPr lang="de-DE" sz="1400" dirty="0">
                <a:latin typeface="Overlock" panose="02000506030000020004"/>
                <a:ea typeface="Roboto" panose="02000000000000000000" pitchFamily="2" charset="0"/>
                <a:cs typeface="Diwan Kufi" pitchFamily="2" charset="-78"/>
              </a:rPr>
              <a:t>erhalten Einsichten in das Alter und Wachstum bzw. die </a:t>
            </a:r>
            <a:r>
              <a:rPr lang="de-DE" sz="1400" dirty="0" smtClean="0">
                <a:latin typeface="Overlock" panose="02000506030000020004"/>
                <a:ea typeface="Roboto" panose="02000000000000000000" pitchFamily="2" charset="0"/>
                <a:cs typeface="Diwan Kufi" pitchFamily="2" charset="-78"/>
              </a:rPr>
              <a:t>Vermehrung </a:t>
            </a:r>
            <a:r>
              <a:rPr lang="de-DE" sz="1400" dirty="0">
                <a:latin typeface="Overlock" panose="02000506030000020004"/>
                <a:ea typeface="Roboto" panose="02000000000000000000" pitchFamily="2" charset="0"/>
                <a:cs typeface="Diwan Kufi" pitchFamily="2" charset="-78"/>
              </a:rPr>
              <a:t>der Bäume. Dabei werden drei Fragestellungen verfolgt, die in vier Arbeitsschritten behandelt werden können:</a:t>
            </a: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3</a:t>
            </a:fld>
            <a:endParaRPr lang="en-DE" dirty="0">
              <a:solidFill>
                <a:schemeClr val="bg1"/>
              </a:solidFill>
            </a:endParaRPr>
          </a:p>
        </p:txBody>
      </p:sp>
      <p:sp>
        <p:nvSpPr>
          <p:cNvPr id="21" name="Title 1">
            <a:extLst>
              <a:ext uri="{FF2B5EF4-FFF2-40B4-BE49-F238E27FC236}">
                <a16:creationId xmlns:a16="http://schemas.microsoft.com/office/drawing/2014/main" id="{78B03F53-CDDF-F4CE-3006-FAC4C0FD8FF5}"/>
              </a:ext>
            </a:extLst>
          </p:cNvPr>
          <p:cNvSpPr txBox="1">
            <a:spLocks/>
          </p:cNvSpPr>
          <p:nvPr/>
        </p:nvSpPr>
        <p:spPr>
          <a:xfrm>
            <a:off x="813015" y="1005813"/>
            <a:ext cx="5832475"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800" b="1" dirty="0">
                <a:solidFill>
                  <a:srgbClr val="8EC549"/>
                </a:solidFill>
                <a:latin typeface="Overlock" panose="02000506030000020004" pitchFamily="2" charset="77"/>
                <a:cs typeface="Amatic SC" pitchFamily="2" charset="-79"/>
              </a:rPr>
              <a:t>Ziele </a:t>
            </a:r>
            <a:r>
              <a:rPr lang="de-DE" sz="2800" b="1" dirty="0" smtClean="0">
                <a:solidFill>
                  <a:srgbClr val="8EC549"/>
                </a:solidFill>
                <a:latin typeface="Overlock" panose="02000506030000020004" pitchFamily="2" charset="77"/>
                <a:cs typeface="Amatic SC" pitchFamily="2" charset="-79"/>
              </a:rPr>
              <a:t>der Station</a:t>
            </a:r>
            <a:r>
              <a:rPr lang="de-DE" sz="3600" b="1" dirty="0">
                <a:solidFill>
                  <a:srgbClr val="DB3363"/>
                </a:solidFill>
                <a:latin typeface="Overlock" panose="02000506030000020004" pitchFamily="2" charset="77"/>
                <a:cs typeface="Amatic SC" pitchFamily="2" charset="-79"/>
              </a:rPr>
              <a:t/>
            </a:r>
            <a:br>
              <a:rPr lang="de-DE" sz="3600" b="1" dirty="0">
                <a:solidFill>
                  <a:srgbClr val="DB3363"/>
                </a:solidFill>
                <a:latin typeface="Overlock" panose="02000506030000020004" pitchFamily="2" charset="77"/>
                <a:cs typeface="Amatic SC" pitchFamily="2" charset="-79"/>
              </a:rPr>
            </a:br>
            <a:r>
              <a:rPr lang="de-DE" sz="3600" dirty="0">
                <a:latin typeface="Overlock" panose="02000506030000020004" pitchFamily="2" charset="77"/>
              </a:rPr>
              <a:t/>
            </a:r>
            <a:br>
              <a:rPr lang="de-DE" sz="3600" dirty="0">
                <a:latin typeface="Overlock" panose="02000506030000020004" pitchFamily="2" charset="77"/>
              </a:rPr>
            </a:br>
            <a:endParaRPr lang="de-DE" sz="3600" dirty="0">
              <a:latin typeface="Overlock" panose="02000506030000020004" pitchFamily="2" charset="77"/>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620869" y="2823538"/>
            <a:ext cx="6071972" cy="1685099"/>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1: </a:t>
            </a:r>
            <a:r>
              <a:rPr lang="de-DE" sz="2800" b="1" dirty="0" smtClean="0">
                <a:solidFill>
                  <a:prstClr val="white"/>
                </a:solidFill>
                <a:latin typeface="Overlock" panose="02000506030000020004" pitchFamily="2" charset="77"/>
                <a:ea typeface="+mn-ea"/>
                <a:cs typeface="Amatic SC" pitchFamily="2" charset="-79"/>
              </a:rPr>
              <a:t>Wie kann man das Alter von Bäumen herausfinden?</a:t>
            </a: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1" name="Title 1">
            <a:extLst>
              <a:ext uri="{FF2B5EF4-FFF2-40B4-BE49-F238E27FC236}">
                <a16:creationId xmlns:a16="http://schemas.microsoft.com/office/drawing/2014/main" id="{B752D46E-19B7-74C7-465C-F88FB99A0C52}"/>
              </a:ext>
            </a:extLst>
          </p:cNvPr>
          <p:cNvSpPr txBox="1">
            <a:spLocks/>
          </p:cNvSpPr>
          <p:nvPr/>
        </p:nvSpPr>
        <p:spPr>
          <a:xfrm>
            <a:off x="951058" y="4444428"/>
            <a:ext cx="5971242" cy="1859660"/>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Baumalter Schätzen</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a:solidFill>
                  <a:schemeClr val="bg1"/>
                </a:solidFill>
                <a:latin typeface="Overlock" panose="02000506030000020004" pitchFamily="2" charset="77"/>
                <a:ea typeface="+mn-ea"/>
                <a:cs typeface="Amatic SC" pitchFamily="2" charset="-79"/>
              </a:rPr>
              <a:t>Die Schüler*innen </a:t>
            </a:r>
            <a:r>
              <a:rPr lang="de-DE" sz="1800" dirty="0" smtClean="0">
                <a:solidFill>
                  <a:schemeClr val="bg1"/>
                </a:solidFill>
                <a:latin typeface="Overlock" panose="02000506030000020004" pitchFamily="2" charset="77"/>
                <a:ea typeface="+mn-ea"/>
                <a:cs typeface="Amatic SC" pitchFamily="2" charset="-79"/>
              </a:rPr>
              <a:t>schätzen das Alter </a:t>
            </a:r>
            <a:r>
              <a:rPr lang="de-DE" sz="1800" dirty="0" smtClean="0">
                <a:solidFill>
                  <a:schemeClr val="bg1"/>
                </a:solidFill>
                <a:latin typeface="Overlock" panose="02000506030000020004" pitchFamily="2" charset="77"/>
                <a:ea typeface="+mn-ea"/>
                <a:cs typeface="Amatic SC" pitchFamily="2" charset="-79"/>
              </a:rPr>
              <a:t>eines </a:t>
            </a:r>
            <a:r>
              <a:rPr lang="de-DE" sz="1800" dirty="0" smtClean="0">
                <a:solidFill>
                  <a:schemeClr val="bg1"/>
                </a:solidFill>
                <a:latin typeface="Overlock" panose="02000506030000020004" pitchFamily="2" charset="77"/>
                <a:ea typeface="+mn-ea"/>
                <a:cs typeface="Amatic SC" pitchFamily="2" charset="-79"/>
              </a:rPr>
              <a:t>Baums und orientieren sich an einer historischen Abbildung.</a:t>
            </a:r>
          </a:p>
          <a:p>
            <a:pPr algn="l">
              <a:lnSpc>
                <a:spcPct val="100000"/>
              </a:lnSpc>
            </a:pPr>
            <a:endParaRPr lang="de-DE" sz="1800" dirty="0">
              <a:solidFill>
                <a:prstClr val="white"/>
              </a:solidFill>
              <a:latin typeface="Overlock" panose="02000506030000020004" pitchFamily="2" charset="77"/>
              <a:ea typeface="+mn-ea"/>
              <a:cs typeface="Amatic SC" pitchFamily="2" charset="-79"/>
            </a:endParaRPr>
          </a:p>
        </p:txBody>
      </p:sp>
      <p:sp>
        <p:nvSpPr>
          <p:cNvPr id="13" name="Title 1">
            <a:extLst>
              <a:ext uri="{FF2B5EF4-FFF2-40B4-BE49-F238E27FC236}">
                <a16:creationId xmlns:a16="http://schemas.microsoft.com/office/drawing/2014/main" id="{B752D46E-19B7-74C7-465C-F88FB99A0C52}"/>
              </a:ext>
            </a:extLst>
          </p:cNvPr>
          <p:cNvSpPr txBox="1">
            <a:spLocks/>
          </p:cNvSpPr>
          <p:nvPr/>
        </p:nvSpPr>
        <p:spPr>
          <a:xfrm>
            <a:off x="593267" y="6002223"/>
            <a:ext cx="6147235" cy="1922755"/>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Jahresringe zählen</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a:solidFill>
                  <a:schemeClr val="bg1"/>
                </a:solidFill>
                <a:latin typeface="Overlock" panose="02000506030000020004" pitchFamily="2" charset="77"/>
                <a:ea typeface="+mn-ea"/>
                <a:cs typeface="Amatic SC" pitchFamily="2" charset="-79"/>
              </a:rPr>
              <a:t>Die </a:t>
            </a:r>
            <a:r>
              <a:rPr lang="de-DE" sz="1800" dirty="0" smtClean="0">
                <a:solidFill>
                  <a:schemeClr val="bg1"/>
                </a:solidFill>
                <a:latin typeface="Overlock" panose="02000506030000020004" pitchFamily="2" charset="77"/>
                <a:ea typeface="+mn-ea"/>
                <a:cs typeface="Amatic SC" pitchFamily="2" charset="-79"/>
              </a:rPr>
              <a:t>Schüler*innen zählen die Ringe bereitgestellter Baumscheiben/lernen diese Methode der Altersbestimmung kennen. </a:t>
            </a:r>
            <a:endParaRPr lang="de-DE" sz="10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8"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198766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a:t>
            </a:r>
            <a:r>
              <a:rPr lang="en-GB" dirty="0"/>
              <a:t> </a:t>
            </a:r>
            <a:r>
              <a:rPr lang="en-GB" dirty="0">
                <a:solidFill>
                  <a:schemeClr val="bg1"/>
                </a:solidFill>
              </a:rPr>
              <a:t>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4</a:t>
            </a:fld>
            <a:endParaRPr lang="en-DE" dirty="0">
              <a:solidFill>
                <a:schemeClr val="bg1"/>
              </a:solidFill>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583899" y="1547989"/>
            <a:ext cx="6190708" cy="1685099"/>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2: Wie </a:t>
            </a:r>
            <a:r>
              <a:rPr lang="de-DE" sz="2800" b="1" dirty="0" smtClean="0">
                <a:solidFill>
                  <a:prstClr val="white"/>
                </a:solidFill>
                <a:latin typeface="Overlock" panose="02000506030000020004" pitchFamily="2" charset="77"/>
                <a:ea typeface="+mn-ea"/>
                <a:cs typeface="Amatic SC" pitchFamily="2" charset="-79"/>
              </a:rPr>
              <a:t>kann man alte Bäume schützen?</a:t>
            </a: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20"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14" name="Title 1">
            <a:extLst>
              <a:ext uri="{FF2B5EF4-FFF2-40B4-BE49-F238E27FC236}">
                <a16:creationId xmlns:a16="http://schemas.microsoft.com/office/drawing/2014/main" id="{B752D46E-19B7-74C7-465C-F88FB99A0C52}"/>
              </a:ext>
            </a:extLst>
          </p:cNvPr>
          <p:cNvSpPr txBox="1">
            <a:spLocks/>
          </p:cNvSpPr>
          <p:nvPr/>
        </p:nvSpPr>
        <p:spPr>
          <a:xfrm>
            <a:off x="1102211" y="2937082"/>
            <a:ext cx="5753057" cy="1710399"/>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Bezug auf Klimaanpassung</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a:solidFill>
                  <a:schemeClr val="bg1"/>
                </a:solidFill>
                <a:latin typeface="Overlock" panose="02000506030000020004" pitchFamily="2" charset="77"/>
                <a:ea typeface="+mn-ea"/>
                <a:cs typeface="Amatic SC" pitchFamily="2" charset="-79"/>
              </a:rPr>
              <a:t>Die </a:t>
            </a:r>
            <a:r>
              <a:rPr lang="de-DE" sz="1800" dirty="0" smtClean="0">
                <a:solidFill>
                  <a:schemeClr val="bg1"/>
                </a:solidFill>
                <a:latin typeface="Overlock" panose="02000506030000020004" pitchFamily="2" charset="77"/>
                <a:ea typeface="+mn-ea"/>
                <a:cs typeface="Amatic SC" pitchFamily="2" charset="-79"/>
              </a:rPr>
              <a:t>Schüler*innen werden auf die Herausforderung der Klimaanpassung hingewiesen und lernen mögliche Maßnahmen kennen.</a:t>
            </a:r>
            <a:endParaRPr lang="de-DE" sz="1800" dirty="0">
              <a:solidFill>
                <a:schemeClr val="bg1"/>
              </a:solidFill>
              <a:latin typeface="Overlock" panose="02000506030000020004" pitchFamily="2" charset="77"/>
              <a:ea typeface="+mn-ea"/>
              <a:cs typeface="Amatic SC" pitchFamily="2" charset="-79"/>
            </a:endParaRPr>
          </a:p>
        </p:txBody>
      </p:sp>
      <p:sp>
        <p:nvSpPr>
          <p:cNvPr id="13" name="Title 1">
            <a:extLst>
              <a:ext uri="{FF2B5EF4-FFF2-40B4-BE49-F238E27FC236}">
                <a16:creationId xmlns:a16="http://schemas.microsoft.com/office/drawing/2014/main" id="{B752D46E-19B7-74C7-465C-F88FB99A0C52}"/>
              </a:ext>
            </a:extLst>
          </p:cNvPr>
          <p:cNvSpPr txBox="1">
            <a:spLocks/>
          </p:cNvSpPr>
          <p:nvPr/>
        </p:nvSpPr>
        <p:spPr>
          <a:xfrm>
            <a:off x="684483" y="4846164"/>
            <a:ext cx="6190708" cy="1685099"/>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a:t>
            </a:r>
            <a:r>
              <a:rPr lang="de-DE" sz="2800" b="1" dirty="0" smtClean="0">
                <a:solidFill>
                  <a:prstClr val="white"/>
                </a:solidFill>
                <a:latin typeface="Overlock" panose="02000506030000020004" pitchFamily="2" charset="77"/>
                <a:ea typeface="+mn-ea"/>
                <a:cs typeface="Amatic SC" pitchFamily="2" charset="-79"/>
              </a:rPr>
              <a:t>3: </a:t>
            </a:r>
            <a:r>
              <a:rPr lang="de-DE" sz="2800" b="1" dirty="0">
                <a:solidFill>
                  <a:prstClr val="white"/>
                </a:solidFill>
                <a:latin typeface="Overlock" panose="02000506030000020004" pitchFamily="2" charset="77"/>
                <a:ea typeface="+mn-ea"/>
                <a:cs typeface="Amatic SC" pitchFamily="2" charset="-79"/>
              </a:rPr>
              <a:t>Wie </a:t>
            </a:r>
            <a:r>
              <a:rPr lang="de-DE" sz="2800" b="1" dirty="0" smtClean="0">
                <a:solidFill>
                  <a:prstClr val="white"/>
                </a:solidFill>
                <a:latin typeface="Overlock" panose="02000506030000020004" pitchFamily="2" charset="77"/>
                <a:ea typeface="+mn-ea"/>
                <a:cs typeface="Amatic SC" pitchFamily="2" charset="-79"/>
              </a:rPr>
              <a:t>werden die </a:t>
            </a:r>
            <a:r>
              <a:rPr lang="de-DE" sz="2800" b="1" dirty="0" smtClean="0">
                <a:solidFill>
                  <a:prstClr val="white"/>
                </a:solidFill>
                <a:latin typeface="Overlock" panose="02000506030000020004" pitchFamily="2" charset="77"/>
                <a:ea typeface="+mn-ea"/>
                <a:cs typeface="Amatic SC" pitchFamily="2" charset="-79"/>
              </a:rPr>
              <a:t>Früchte und Samen </a:t>
            </a:r>
            <a:r>
              <a:rPr lang="de-DE" sz="2800" b="1" dirty="0" smtClean="0">
                <a:solidFill>
                  <a:prstClr val="white"/>
                </a:solidFill>
                <a:latin typeface="Overlock" panose="02000506030000020004" pitchFamily="2" charset="77"/>
                <a:ea typeface="+mn-ea"/>
                <a:cs typeface="Amatic SC" pitchFamily="2" charset="-79"/>
              </a:rPr>
              <a:t>der Bäume verbreitet?</a:t>
            </a: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5" name="Title 1">
            <a:extLst>
              <a:ext uri="{FF2B5EF4-FFF2-40B4-BE49-F238E27FC236}">
                <a16:creationId xmlns:a16="http://schemas.microsoft.com/office/drawing/2014/main" id="{B752D46E-19B7-74C7-465C-F88FB99A0C52}"/>
              </a:ext>
            </a:extLst>
          </p:cNvPr>
          <p:cNvSpPr txBox="1">
            <a:spLocks/>
          </p:cNvSpPr>
          <p:nvPr/>
        </p:nvSpPr>
        <p:spPr>
          <a:xfrm>
            <a:off x="1267597" y="6491722"/>
            <a:ext cx="5753057" cy="2019538"/>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Linden- und Zedernsamen bzw. Eicheln im Vergleich</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a:solidFill>
                  <a:schemeClr val="bg1"/>
                </a:solidFill>
                <a:latin typeface="Overlock" panose="02000506030000020004" pitchFamily="2" charset="77"/>
                <a:ea typeface="+mn-ea"/>
                <a:cs typeface="Amatic SC" pitchFamily="2" charset="-79"/>
              </a:rPr>
              <a:t>Die Schüler*innen führen einen kurzen Versuch </a:t>
            </a:r>
            <a:r>
              <a:rPr lang="de-DE" sz="1800" dirty="0" smtClean="0">
                <a:solidFill>
                  <a:schemeClr val="bg1"/>
                </a:solidFill>
                <a:latin typeface="Overlock" panose="02000506030000020004" pitchFamily="2" charset="77"/>
                <a:ea typeface="+mn-ea"/>
                <a:cs typeface="Amatic SC" pitchFamily="2" charset="-79"/>
              </a:rPr>
              <a:t>durch</a:t>
            </a:r>
            <a:r>
              <a:rPr lang="de-DE" sz="1800" dirty="0">
                <a:solidFill>
                  <a:schemeClr val="bg1"/>
                </a:solidFill>
                <a:latin typeface="Overlock" panose="02000506030000020004" pitchFamily="2" charset="77"/>
                <a:ea typeface="+mn-ea"/>
                <a:cs typeface="Amatic SC" pitchFamily="2" charset="-79"/>
              </a:rPr>
              <a:t> </a:t>
            </a:r>
            <a:r>
              <a:rPr lang="de-DE" sz="1800" dirty="0" smtClean="0">
                <a:solidFill>
                  <a:schemeClr val="bg1"/>
                </a:solidFill>
                <a:latin typeface="Overlock" panose="02000506030000020004" pitchFamily="2" charset="77"/>
                <a:ea typeface="+mn-ea"/>
                <a:cs typeface="Amatic SC" pitchFamily="2" charset="-79"/>
              </a:rPr>
              <a:t>und lernen hierbei die Windverbreitung </a:t>
            </a:r>
            <a:r>
              <a:rPr lang="de-DE" sz="1800" dirty="0" smtClean="0">
                <a:solidFill>
                  <a:schemeClr val="bg1"/>
                </a:solidFill>
                <a:latin typeface="Overlock" panose="02000506030000020004" pitchFamily="2" charset="77"/>
                <a:ea typeface="+mn-ea"/>
                <a:cs typeface="Amatic SC" pitchFamily="2" charset="-79"/>
              </a:rPr>
              <a:t>kennen sowie weitere Strategien der Samenverbreitung kennen.</a:t>
            </a:r>
            <a:endParaRPr lang="de-DE" sz="1800" dirty="0">
              <a:solidFill>
                <a:schemeClr val="bg1"/>
              </a:solidFill>
              <a:latin typeface="Overlock" panose="02000506030000020004" pitchFamily="2" charset="77"/>
              <a:ea typeface="+mn-ea"/>
              <a:cs typeface="Amatic SC" pitchFamily="2" charset="-79"/>
            </a:endParaRPr>
          </a:p>
        </p:txBody>
      </p:sp>
    </p:spTree>
    <p:extLst>
      <p:ext uri="{BB962C8B-B14F-4D97-AF65-F5344CB8AC3E}">
        <p14:creationId xmlns:p14="http://schemas.microsoft.com/office/powerpoint/2010/main" val="79104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a:t>
            </a:r>
            <a:r>
              <a:rPr lang="en-GB" dirty="0"/>
              <a:t> </a:t>
            </a:r>
            <a:r>
              <a:rPr lang="en-GB" dirty="0">
                <a:solidFill>
                  <a:schemeClr val="bg1"/>
                </a:solidFill>
              </a:rPr>
              <a:t>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5</a:t>
            </a:fld>
            <a:endParaRPr lang="en-DE" dirty="0">
              <a:solidFill>
                <a:schemeClr val="bg1"/>
              </a:solidFill>
            </a:endParaRPr>
          </a:p>
        </p:txBody>
      </p:sp>
      <p:pic>
        <p:nvPicPr>
          <p:cNvPr id="17"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995" y="1983504"/>
            <a:ext cx="1468916" cy="14689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354" y="2739423"/>
            <a:ext cx="1492798" cy="1492798"/>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78B03F53-CDDF-F4CE-3006-FAC4C0FD8FF5}"/>
              </a:ext>
            </a:extLst>
          </p:cNvPr>
          <p:cNvSpPr txBox="1">
            <a:spLocks/>
          </p:cNvSpPr>
          <p:nvPr/>
        </p:nvSpPr>
        <p:spPr>
          <a:xfrm>
            <a:off x="1631640" y="4979364"/>
            <a:ext cx="3019476"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800" b="1" dirty="0" smtClean="0">
                <a:solidFill>
                  <a:srgbClr val="8EC549"/>
                </a:solidFill>
                <a:latin typeface="Overlock" panose="02000506030000020004" pitchFamily="2" charset="77"/>
                <a:cs typeface="Amatic SC" pitchFamily="2" charset="-79"/>
              </a:rPr>
              <a:t>SDG-Bezüge</a:t>
            </a:r>
            <a:r>
              <a:rPr lang="de-DE" sz="3600" b="1" dirty="0">
                <a:solidFill>
                  <a:srgbClr val="8EC549"/>
                </a:solidFill>
                <a:latin typeface="Overlock" panose="02000506030000020004" pitchFamily="2" charset="77"/>
                <a:cs typeface="Amatic SC" pitchFamily="2" charset="-79"/>
              </a:rPr>
              <a:t/>
            </a:r>
            <a:br>
              <a:rPr lang="de-DE" sz="3600" b="1" dirty="0">
                <a:solidFill>
                  <a:srgbClr val="8EC549"/>
                </a:solidFill>
                <a:latin typeface="Overlock" panose="02000506030000020004" pitchFamily="2" charset="77"/>
                <a:cs typeface="Amatic SC" pitchFamily="2" charset="-79"/>
              </a:rPr>
            </a:br>
            <a:r>
              <a:rPr lang="de-DE" sz="3600" dirty="0">
                <a:solidFill>
                  <a:srgbClr val="8EC549"/>
                </a:solidFill>
                <a:latin typeface="Overlock" panose="02000506030000020004" pitchFamily="2" charset="77"/>
              </a:rPr>
              <a:t/>
            </a:r>
            <a:br>
              <a:rPr lang="de-DE" sz="3600" dirty="0">
                <a:solidFill>
                  <a:srgbClr val="8EC549"/>
                </a:solidFill>
                <a:latin typeface="Overlock" panose="02000506030000020004" pitchFamily="2" charset="77"/>
              </a:rPr>
            </a:br>
            <a:endParaRPr lang="de-DE" sz="3600" dirty="0">
              <a:solidFill>
                <a:srgbClr val="8EC549"/>
              </a:solidFill>
              <a:latin typeface="Overlock" panose="02000506030000020004" pitchFamily="2" charset="77"/>
            </a:endParaRPr>
          </a:p>
        </p:txBody>
      </p:sp>
      <p:sp>
        <p:nvSpPr>
          <p:cNvPr id="20"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14" name="Picture 9">
            <a:extLst>
              <a:ext uri="{FF2B5EF4-FFF2-40B4-BE49-F238E27FC236}">
                <a16:creationId xmlns:a16="http://schemas.microsoft.com/office/drawing/2014/main" id="{18C5E242-7007-DA1E-8EA6-9E61D2906EBC}"/>
              </a:ext>
            </a:extLst>
          </p:cNvPr>
          <p:cNvPicPr>
            <a:picLocks noChangeAspect="1"/>
          </p:cNvPicPr>
          <p:nvPr/>
        </p:nvPicPr>
        <p:blipFill>
          <a:blip r:embed="rId4"/>
          <a:stretch>
            <a:fillRect/>
          </a:stretch>
        </p:blipFill>
        <p:spPr>
          <a:xfrm>
            <a:off x="617110" y="7203519"/>
            <a:ext cx="2272394" cy="2110081"/>
          </a:xfrm>
          <a:prstGeom prst="rect">
            <a:avLst/>
          </a:prstGeom>
        </p:spPr>
      </p:pic>
      <p:pic>
        <p:nvPicPr>
          <p:cNvPr id="1026" name="Picture 2"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792" y="3311023"/>
            <a:ext cx="1468916" cy="1468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379805BE-16FB-1693-80E8-2255085CAA82}"/>
              </a:ext>
            </a:extLst>
          </p:cNvPr>
          <p:cNvPicPr>
            <a:picLocks noChangeAspect="1"/>
          </p:cNvPicPr>
          <p:nvPr/>
        </p:nvPicPr>
        <p:blipFill>
          <a:blip r:embed="rId6"/>
          <a:stretch>
            <a:fillRect/>
          </a:stretch>
        </p:blipFill>
        <p:spPr>
          <a:xfrm>
            <a:off x="4728008" y="5231210"/>
            <a:ext cx="2442301" cy="3595610"/>
          </a:xfrm>
          <a:prstGeom prst="rect">
            <a:avLst/>
          </a:prstGeom>
        </p:spPr>
      </p:pic>
    </p:spTree>
    <p:extLst>
      <p:ext uri="{BB962C8B-B14F-4D97-AF65-F5344CB8AC3E}">
        <p14:creationId xmlns:p14="http://schemas.microsoft.com/office/powerpoint/2010/main" val="13044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a:t>
            </a:r>
            <a:r>
              <a:rPr lang="en-GB" dirty="0"/>
              <a:t> </a:t>
            </a:r>
            <a:r>
              <a:rPr lang="en-GB" dirty="0">
                <a:solidFill>
                  <a:schemeClr val="bg1"/>
                </a:solidFill>
              </a:rPr>
              <a:t>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6</a:t>
            </a:fld>
            <a:endParaRPr lang="en-DE" dirty="0">
              <a:solidFill>
                <a:schemeClr val="bg1"/>
              </a:solidFill>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419307" y="3156671"/>
            <a:ext cx="6190708" cy="2407514"/>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4800" b="1" i="1" dirty="0" smtClean="0">
                <a:solidFill>
                  <a:prstClr val="white"/>
                </a:solidFill>
                <a:latin typeface="Overlock" panose="02000506030000020004" pitchFamily="2" charset="77"/>
                <a:ea typeface="+mn-ea"/>
                <a:cs typeface="Amatic SC" pitchFamily="2" charset="-79"/>
              </a:rPr>
              <a:t>Variante I</a:t>
            </a:r>
          </a:p>
          <a:p>
            <a:pPr>
              <a:lnSpc>
                <a:spcPct val="100000"/>
              </a:lnSpc>
            </a:pPr>
            <a:endParaRPr lang="de-DE" sz="2800" b="1" dirty="0">
              <a:solidFill>
                <a:prstClr val="white"/>
              </a:solidFill>
              <a:latin typeface="Overlock" panose="02000506030000020004" pitchFamily="2" charset="77"/>
              <a:ea typeface="+mn-ea"/>
              <a:cs typeface="Amatic SC" pitchFamily="2" charset="-79"/>
            </a:endParaRPr>
          </a:p>
          <a:p>
            <a:pPr>
              <a:lnSpc>
                <a:spcPct val="100000"/>
              </a:lnSpc>
            </a:pPr>
            <a:r>
              <a:rPr lang="de-DE" sz="2800" b="1" dirty="0" smtClean="0">
                <a:solidFill>
                  <a:prstClr val="white"/>
                </a:solidFill>
                <a:latin typeface="Overlock" panose="02000506030000020004" pitchFamily="2" charset="77"/>
                <a:ea typeface="+mn-ea"/>
                <a:cs typeface="Amatic SC" pitchFamily="2" charset="-79"/>
              </a:rPr>
              <a:t>Schlosspark Bad Homburg (Zeder)</a:t>
            </a:r>
          </a:p>
          <a:p>
            <a:pPr>
              <a:lnSpc>
                <a:spcPct val="100000"/>
              </a:lnSpc>
            </a:pP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20"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14" name="Picture 9">
            <a:extLst>
              <a:ext uri="{FF2B5EF4-FFF2-40B4-BE49-F238E27FC236}">
                <a16:creationId xmlns:a16="http://schemas.microsoft.com/office/drawing/2014/main" id="{18C5E242-7007-DA1E-8EA6-9E61D2906EBC}"/>
              </a:ext>
            </a:extLst>
          </p:cNvPr>
          <p:cNvPicPr>
            <a:picLocks noChangeAspect="1"/>
          </p:cNvPicPr>
          <p:nvPr/>
        </p:nvPicPr>
        <p:blipFill>
          <a:blip r:embed="rId2"/>
          <a:stretch>
            <a:fillRect/>
          </a:stretch>
        </p:blipFill>
        <p:spPr>
          <a:xfrm>
            <a:off x="1284622" y="6040925"/>
            <a:ext cx="3406250" cy="3162948"/>
          </a:xfrm>
          <a:prstGeom prst="rect">
            <a:avLst/>
          </a:prstGeom>
        </p:spPr>
      </p:pic>
    </p:spTree>
    <p:extLst>
      <p:ext uri="{BB962C8B-B14F-4D97-AF65-F5344CB8AC3E}">
        <p14:creationId xmlns:p14="http://schemas.microsoft.com/office/powerpoint/2010/main" val="58548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graphicFrame>
        <p:nvGraphicFramePr>
          <p:cNvPr id="7"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45520" y="183388"/>
          <a:ext cx="6536710" cy="1529280"/>
        </p:xfrm>
        <a:graphic>
          <a:graphicData uri="http://schemas.openxmlformats.org/drawingml/2006/table">
            <a:tbl>
              <a:tblPr firstRow="1" bandRow="1"/>
              <a:tblGrid>
                <a:gridCol w="6536710">
                  <a:extLst>
                    <a:ext uri="{9D8B030D-6E8A-4147-A177-3AD203B41FA5}">
                      <a16:colId xmlns:a16="http://schemas.microsoft.com/office/drawing/2014/main" val="686230369"/>
                    </a:ext>
                  </a:extLst>
                </a:gridCol>
              </a:tblGrid>
              <a:tr h="742763">
                <a:tc>
                  <a:txBody>
                    <a:bodyPr/>
                    <a:lstStyle/>
                    <a:p>
                      <a:endParaRPr lang="de-DE" sz="2000" b="1" noProof="0" dirty="0">
                        <a:solidFill>
                          <a:srgbClr val="D91F53"/>
                        </a:solidFill>
                        <a:latin typeface="Overlock" panose="02000506030000020004"/>
                        <a:ea typeface="Roboto" panose="02000000000000000000" pitchFamily="2" charset="0"/>
                      </a:endParaRPr>
                    </a:p>
                    <a:p>
                      <a:r>
                        <a:rPr lang="de-DE" sz="3200" b="1" baseline="0" noProof="0" dirty="0">
                          <a:solidFill>
                            <a:srgbClr val="02AB9F"/>
                          </a:solidFill>
                          <a:latin typeface="Overlock" panose="02000506030000020004"/>
                          <a:ea typeface="Roboto" panose="02000000000000000000" pitchFamily="2" charset="0"/>
                        </a:rPr>
                        <a:t>Station Zedern</a:t>
                      </a:r>
                      <a:endParaRPr lang="de-DE" sz="3200" b="1" noProof="0" dirty="0">
                        <a:solidFill>
                          <a:srgbClr val="02AB9F"/>
                        </a:solidFill>
                        <a:latin typeface="Overlock" panose="02000506030000020004"/>
                        <a:ea typeface="Roboto" panose="02000000000000000000" pitchFamily="2" charset="0"/>
                      </a:endParaRPr>
                    </a:p>
                    <a:p>
                      <a:endParaRPr lang="de-DE" sz="2000" b="1"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423749"/>
                  </a:ext>
                </a:extLst>
              </a:tr>
            </a:tbl>
          </a:graphicData>
        </a:graphic>
      </p:graphicFrame>
      <p:pic>
        <p:nvPicPr>
          <p:cNvPr id="8" name="Grafik 7"/>
          <p:cNvPicPr/>
          <p:nvPr/>
        </p:nvPicPr>
        <p:blipFill rotWithShape="1">
          <a:blip r:embed="rId2">
            <a:extLst>
              <a:ext uri="{28A0092B-C50C-407E-A947-70E740481C1C}">
                <a14:useLocalDpi xmlns:a14="http://schemas.microsoft.com/office/drawing/2010/main" val="0"/>
              </a:ext>
            </a:extLst>
          </a:blip>
          <a:srcRect l="6016" t="1053" b="224"/>
          <a:stretch/>
        </p:blipFill>
        <p:spPr bwMode="auto">
          <a:xfrm>
            <a:off x="3000308" y="1188720"/>
            <a:ext cx="4198228" cy="3756113"/>
          </a:xfrm>
          <a:prstGeom prst="rect">
            <a:avLst/>
          </a:prstGeom>
          <a:noFill/>
          <a:ln>
            <a:noFill/>
          </a:ln>
          <a:extLst>
            <a:ext uri="{53640926-AAD7-44D8-BBD7-CCE9431645EC}">
              <a14:shadowObscured xmlns:a14="http://schemas.microsoft.com/office/drawing/2010/main"/>
            </a:ext>
          </a:extLst>
        </p:spPr>
      </p:pic>
      <p:pic>
        <p:nvPicPr>
          <p:cNvPr id="9" name="Grafik 8"/>
          <p:cNvPicPr/>
          <p:nvPr/>
        </p:nvPicPr>
        <p:blipFill>
          <a:blip r:embed="rId3">
            <a:extLst>
              <a:ext uri="{28A0092B-C50C-407E-A947-70E740481C1C}">
                <a14:useLocalDpi xmlns:a14="http://schemas.microsoft.com/office/drawing/2010/main" val="0"/>
              </a:ext>
            </a:extLst>
          </a:blip>
          <a:srcRect/>
          <a:stretch>
            <a:fillRect/>
          </a:stretch>
        </p:blipFill>
        <p:spPr bwMode="auto">
          <a:xfrm>
            <a:off x="5854923" y="3243241"/>
            <a:ext cx="373380" cy="396875"/>
          </a:xfrm>
          <a:prstGeom prst="rect">
            <a:avLst/>
          </a:prstGeom>
          <a:noFill/>
        </p:spPr>
      </p:pic>
      <p:graphicFrame>
        <p:nvGraphicFramePr>
          <p:cNvPr id="16"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1907411784"/>
              </p:ext>
            </p:extLst>
          </p:nvPr>
        </p:nvGraphicFramePr>
        <p:xfrm>
          <a:off x="482549" y="5403050"/>
          <a:ext cx="6536710" cy="4487741"/>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276008">
                  <a:extLst>
                    <a:ext uri="{9D8B030D-6E8A-4147-A177-3AD203B41FA5}">
                      <a16:colId xmlns:a16="http://schemas.microsoft.com/office/drawing/2014/main" val="2699056497"/>
                    </a:ext>
                  </a:extLst>
                </a:gridCol>
              </a:tblGrid>
              <a:tr h="764199">
                <a:tc>
                  <a:txBody>
                    <a:bodyPr/>
                    <a:lstStyle/>
                    <a:p>
                      <a:pPr algn="l"/>
                      <a:r>
                        <a:rPr lang="de-DE" sz="1800" b="0" kern="1200" noProof="0" dirty="0">
                          <a:solidFill>
                            <a:schemeClr val="bg1"/>
                          </a:solidFill>
                          <a:effectLst/>
                          <a:latin typeface="Overlock" panose="02000506030000020004"/>
                          <a:ea typeface="Roboto" panose="02000000000000000000" pitchFamily="2" charset="0"/>
                          <a:cs typeface="+mn-cs"/>
                        </a:rPr>
                        <a:t>Fragen/Impulse</a:t>
                      </a:r>
                      <a:r>
                        <a:rPr lang="de-DE" sz="1800" b="0" kern="1200" baseline="0" noProof="0" dirty="0">
                          <a:solidFill>
                            <a:schemeClr val="bg1"/>
                          </a:solidFill>
                          <a:effectLst/>
                          <a:latin typeface="Overlock" panose="02000506030000020004"/>
                          <a:ea typeface="Roboto" panose="02000000000000000000" pitchFamily="2" charset="0"/>
                          <a:cs typeface="+mn-cs"/>
                        </a:rPr>
                        <a:t>/Materialien</a:t>
                      </a:r>
                      <a:endParaRPr lang="de-DE" sz="1800" b="0" noProof="0" dirty="0">
                        <a:solidFill>
                          <a:srgbClr val="FFC000"/>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a:txBody>
                    <a:bodyPr/>
                    <a:lstStyle/>
                    <a:p>
                      <a:r>
                        <a:rPr lang="de-DE" sz="1800" b="0" kern="1200" noProof="0" dirty="0">
                          <a:solidFill>
                            <a:schemeClr val="bg1"/>
                          </a:solidFill>
                          <a:effectLst/>
                          <a:latin typeface="Overlock" panose="02000506030000020004"/>
                          <a:ea typeface="Roboto" panose="02000000000000000000" pitchFamily="2" charset="0"/>
                          <a:cs typeface="+mn-cs"/>
                        </a:rPr>
                        <a:t>Mögliche</a:t>
                      </a:r>
                      <a:r>
                        <a:rPr lang="de-DE" sz="1800" b="0" kern="1200" baseline="0" noProof="0" dirty="0">
                          <a:solidFill>
                            <a:schemeClr val="bg1"/>
                          </a:solidFill>
                          <a:effectLst/>
                          <a:latin typeface="Overlock" panose="02000506030000020004"/>
                          <a:ea typeface="Roboto" panose="02000000000000000000" pitchFamily="2" charset="0"/>
                          <a:cs typeface="+mn-cs"/>
                        </a:rPr>
                        <a:t> Lösungen/Hinweise</a:t>
                      </a:r>
                      <a:endParaRPr lang="de-DE" sz="14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extLst>
                  <a:ext uri="{0D108BD9-81ED-4DB2-BD59-A6C34878D82A}">
                    <a16:rowId xmlns:a16="http://schemas.microsoft.com/office/drawing/2014/main" val="166197487"/>
                  </a:ext>
                </a:extLst>
              </a:tr>
              <a:tr h="731222">
                <a:tc gridSpan="2">
                  <a:txBody>
                    <a:bodyPr/>
                    <a:lstStyle/>
                    <a:p>
                      <a:r>
                        <a:rPr lang="de-DE" sz="1600" b="0" noProof="0" dirty="0">
                          <a:solidFill>
                            <a:schemeClr val="bg1"/>
                          </a:solidFill>
                          <a:latin typeface="Overlock" panose="02000506030000020004"/>
                          <a:ea typeface="Roboto" panose="02000000000000000000" pitchFamily="2" charset="0"/>
                        </a:rPr>
                        <a:t>1. Baumalter</a:t>
                      </a:r>
                      <a:r>
                        <a:rPr lang="de-DE" sz="1600" b="0" baseline="0" noProof="0" dirty="0">
                          <a:solidFill>
                            <a:schemeClr val="bg1"/>
                          </a:solidFill>
                          <a:latin typeface="Overlock" panose="02000506030000020004"/>
                          <a:ea typeface="Roboto" panose="02000000000000000000" pitchFamily="2" charset="0"/>
                        </a:rPr>
                        <a:t> schätzen</a:t>
                      </a:r>
                      <a:endParaRPr lang="de-DE" sz="16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endParaRPr lang="en-DE"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extLst>
                  <a:ext uri="{0D108BD9-81ED-4DB2-BD59-A6C34878D82A}">
                    <a16:rowId xmlns:a16="http://schemas.microsoft.com/office/drawing/2014/main" val="377423749"/>
                  </a:ext>
                </a:extLst>
              </a:tr>
              <a:tr h="2314150">
                <a:tc>
                  <a:txBody>
                    <a:bodyPr/>
                    <a:lstStyle/>
                    <a:p>
                      <a:r>
                        <a:rPr lang="de-DE" sz="1400" b="1" kern="1200" baseline="0" noProof="0" dirty="0">
                          <a:solidFill>
                            <a:schemeClr val="tx1"/>
                          </a:solidFill>
                          <a:effectLst/>
                          <a:latin typeface="Overlock" panose="02000506030000020004"/>
                          <a:ea typeface="Roboto" panose="02000000000000000000" pitchFamily="2" charset="0"/>
                          <a:cs typeface="+mn-cs"/>
                        </a:rPr>
                        <a:t>Arbeitsauftrag: </a:t>
                      </a:r>
                    </a:p>
                    <a:p>
                      <a:r>
                        <a:rPr lang="de-DE" sz="1400" b="0" kern="1200" baseline="0" noProof="0" dirty="0">
                          <a:solidFill>
                            <a:schemeClr val="tx1"/>
                          </a:solidFill>
                          <a:effectLst/>
                          <a:latin typeface="Overlock" panose="02000506030000020004"/>
                          <a:ea typeface="Roboto" panose="02000000000000000000" pitchFamily="2" charset="0"/>
                          <a:cs typeface="+mn-cs"/>
                        </a:rPr>
                        <a:t>Schaut Euch die Bäume (Zedern) genau an und schätzt, </a:t>
                      </a:r>
                      <a:r>
                        <a:rPr lang="de-DE" sz="1400" b="0" kern="1200" baseline="0" noProof="0" dirty="0" smtClean="0">
                          <a:solidFill>
                            <a:schemeClr val="tx1"/>
                          </a:solidFill>
                          <a:effectLst/>
                          <a:latin typeface="Overlock" panose="02000506030000020004"/>
                          <a:ea typeface="Roboto" panose="02000000000000000000" pitchFamily="2" charset="0"/>
                          <a:cs typeface="+mn-cs"/>
                        </a:rPr>
                        <a:t>seit wann sie hier wachsen. </a:t>
                      </a:r>
                      <a:r>
                        <a:rPr lang="de-DE" sz="1400" b="0" kern="1200" baseline="0" noProof="0" dirty="0">
                          <a:solidFill>
                            <a:schemeClr val="tx1"/>
                          </a:solidFill>
                          <a:effectLst/>
                          <a:latin typeface="Overlock" panose="02000506030000020004"/>
                          <a:ea typeface="Roboto" panose="02000000000000000000" pitchFamily="2" charset="0"/>
                          <a:cs typeface="+mn-cs"/>
                        </a:rPr>
                        <a:t>Stellt Euch zu den passenden Gegenständen.</a:t>
                      </a:r>
                    </a:p>
                    <a:p>
                      <a:endParaRPr lang="de-DE" sz="1400" b="0" kern="1200" baseline="0" noProof="0" dirty="0">
                        <a:solidFill>
                          <a:schemeClr val="tx1"/>
                        </a:solidFill>
                        <a:effectLst/>
                        <a:latin typeface="Overlock" panose="02000506030000020004"/>
                        <a:ea typeface="Roboto" panose="02000000000000000000" pitchFamily="2" charset="0"/>
                        <a:cs typeface="+mn-cs"/>
                      </a:endParaRPr>
                    </a:p>
                    <a:p>
                      <a:r>
                        <a:rPr lang="de-DE" sz="1400" b="0" kern="1200" baseline="0" noProof="0" dirty="0">
                          <a:solidFill>
                            <a:srgbClr val="D92353"/>
                          </a:solidFill>
                          <a:effectLst/>
                          <a:latin typeface="Overlock" panose="02000506030000020004"/>
                          <a:ea typeface="Roboto" panose="02000000000000000000" pitchFamily="2" charset="0"/>
                          <a:cs typeface="+mn-cs"/>
                        </a:rPr>
                        <a:t>Material: </a:t>
                      </a:r>
                      <a:r>
                        <a:rPr lang="de-DE" sz="1400" b="0" kern="1200" baseline="0" noProof="0" dirty="0" smtClean="0">
                          <a:solidFill>
                            <a:srgbClr val="D92353"/>
                          </a:solidFill>
                          <a:effectLst/>
                          <a:latin typeface="Overlock" panose="02000506030000020004"/>
                          <a:ea typeface="Roboto" panose="02000000000000000000" pitchFamily="2" charset="0"/>
                          <a:cs typeface="+mn-cs"/>
                        </a:rPr>
                        <a:t>Arbeitsblätter  zum Schätzen des Alters der Reihe nach auf Boden legen + Gegenstände darauf verteilen (Smartphone-Modell auf „Seit 10 Jahren“ usw.).</a:t>
                      </a:r>
                      <a:endParaRPr lang="de-DE" sz="1400" b="0" kern="1200" baseline="0" noProof="0" dirty="0">
                        <a:solidFill>
                          <a:srgbClr val="D92353"/>
                        </a:solidFill>
                        <a:effectLst/>
                        <a:latin typeface="Overlock" panose="02000506030000020004"/>
                        <a:ea typeface="Roboto" panose="02000000000000000000" pitchFamily="2" charset="0"/>
                        <a:cs typeface="+mn-cs"/>
                      </a:endParaRPr>
                    </a:p>
                    <a:p>
                      <a:endParaRPr lang="de-DE" sz="1400" b="0" kern="1200" baseline="0" noProof="0" dirty="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7398685"/>
                  </a:ext>
                </a:extLst>
              </a:tr>
            </a:tbl>
          </a:graphicData>
        </a:graphic>
      </p:graphicFrame>
      <p:pic>
        <p:nvPicPr>
          <p:cNvPr id="11" name="Picture 9">
            <a:extLst>
              <a:ext uri="{FF2B5EF4-FFF2-40B4-BE49-F238E27FC236}">
                <a16:creationId xmlns:a16="http://schemas.microsoft.com/office/drawing/2014/main" id="{18C5E242-7007-DA1E-8EA6-9E61D2906EBC}"/>
              </a:ext>
            </a:extLst>
          </p:cNvPr>
          <p:cNvPicPr>
            <a:picLocks noChangeAspect="1"/>
          </p:cNvPicPr>
          <p:nvPr/>
        </p:nvPicPr>
        <p:blipFill>
          <a:blip r:embed="rId4"/>
          <a:stretch>
            <a:fillRect/>
          </a:stretch>
        </p:blipFill>
        <p:spPr>
          <a:xfrm>
            <a:off x="434679" y="2095229"/>
            <a:ext cx="2472640" cy="2296024"/>
          </a:xfrm>
          <a:prstGeom prst="rect">
            <a:avLst/>
          </a:prstGeom>
        </p:spPr>
      </p:pic>
      <p:pic>
        <p:nvPicPr>
          <p:cNvPr id="12" name="Grafik 11"/>
          <p:cNvPicPr>
            <a:picLocks noChangeAspect="1"/>
          </p:cNvPicPr>
          <p:nvPr/>
        </p:nvPicPr>
        <p:blipFill>
          <a:blip r:embed="rId5"/>
          <a:stretch>
            <a:fillRect/>
          </a:stretch>
        </p:blipFill>
        <p:spPr>
          <a:xfrm>
            <a:off x="4140012" y="6984384"/>
            <a:ext cx="1635655" cy="1961516"/>
          </a:xfrm>
          <a:prstGeom prst="rect">
            <a:avLst/>
          </a:prstGeom>
        </p:spPr>
      </p:pic>
      <p:pic>
        <p:nvPicPr>
          <p:cNvPr id="14" name="Grafik 13"/>
          <p:cNvPicPr>
            <a:picLocks noChangeAspect="1"/>
          </p:cNvPicPr>
          <p:nvPr/>
        </p:nvPicPr>
        <p:blipFill>
          <a:blip r:embed="rId6"/>
          <a:stretch>
            <a:fillRect/>
          </a:stretch>
        </p:blipFill>
        <p:spPr>
          <a:xfrm>
            <a:off x="5034000" y="6935643"/>
            <a:ext cx="1593548" cy="2146749"/>
          </a:xfrm>
          <a:prstGeom prst="rect">
            <a:avLst/>
          </a:prstGeom>
        </p:spPr>
      </p:pic>
      <p:pic>
        <p:nvPicPr>
          <p:cNvPr id="10" name="Grafik 9"/>
          <p:cNvPicPr>
            <a:picLocks noChangeAspect="1"/>
          </p:cNvPicPr>
          <p:nvPr/>
        </p:nvPicPr>
        <p:blipFill>
          <a:blip r:embed="rId7"/>
          <a:stretch>
            <a:fillRect/>
          </a:stretch>
        </p:blipFill>
        <p:spPr>
          <a:xfrm>
            <a:off x="5701085" y="7186022"/>
            <a:ext cx="1573738" cy="2132935"/>
          </a:xfrm>
          <a:prstGeom prst="rect">
            <a:avLst/>
          </a:prstGeom>
        </p:spPr>
      </p:pic>
      <p:pic>
        <p:nvPicPr>
          <p:cNvPr id="2" name="Grafik 1"/>
          <p:cNvPicPr>
            <a:picLocks noChangeAspect="1"/>
          </p:cNvPicPr>
          <p:nvPr/>
        </p:nvPicPr>
        <p:blipFill>
          <a:blip r:embed="rId8"/>
          <a:stretch>
            <a:fillRect/>
          </a:stretch>
        </p:blipFill>
        <p:spPr>
          <a:xfrm>
            <a:off x="4498077" y="8132841"/>
            <a:ext cx="1550218" cy="1996584"/>
          </a:xfrm>
          <a:prstGeom prst="rect">
            <a:avLst/>
          </a:prstGeom>
        </p:spPr>
      </p:pic>
      <p:pic>
        <p:nvPicPr>
          <p:cNvPr id="13" name="Picture 2" descr="File:Black-android-phone.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7839" y="9219569"/>
            <a:ext cx="567760" cy="80469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 Verbindung mit Pfeil 14"/>
          <p:cNvCxnSpPr/>
          <p:nvPr/>
        </p:nvCxnSpPr>
        <p:spPr>
          <a:xfrm>
            <a:off x="3533775" y="8324850"/>
            <a:ext cx="689822" cy="47625"/>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00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1146763565"/>
              </p:ext>
            </p:extLst>
          </p:nvPr>
        </p:nvGraphicFramePr>
        <p:xfrm>
          <a:off x="519728" y="846142"/>
          <a:ext cx="6770457" cy="9171264"/>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509755">
                  <a:extLst>
                    <a:ext uri="{9D8B030D-6E8A-4147-A177-3AD203B41FA5}">
                      <a16:colId xmlns:a16="http://schemas.microsoft.com/office/drawing/2014/main" val="2699056497"/>
                    </a:ext>
                  </a:extLst>
                </a:gridCol>
              </a:tblGrid>
              <a:tr h="654190">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0" noProof="0" dirty="0">
                          <a:solidFill>
                            <a:schemeClr val="bg1"/>
                          </a:solidFill>
                          <a:latin typeface="Overlock" panose="02000506030000020004"/>
                          <a:ea typeface="Roboto" panose="02000000000000000000" pitchFamily="2" charset="0"/>
                        </a:rPr>
                        <a:t>2. EINBINDUNG EINER HISTORISCHEN ABBILDUNG</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en-DE" b="1"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078385816"/>
                  </a:ext>
                </a:extLst>
              </a:tr>
              <a:tr h="2896464">
                <a:tc>
                  <a:txBody>
                    <a:bodyPr/>
                    <a:lstStyle/>
                    <a:p>
                      <a:endParaRPr lang="de-DE" sz="1400" b="1" kern="1200" noProof="0" dirty="0">
                        <a:solidFill>
                          <a:srgbClr val="D92353"/>
                        </a:solidFill>
                        <a:effectLst/>
                        <a:latin typeface="Overlock" panose="02000506030000020004"/>
                        <a:ea typeface="Roboto" panose="02000000000000000000" pitchFamily="2" charset="0"/>
                        <a:cs typeface="+mn-cs"/>
                      </a:endParaRPr>
                    </a:p>
                    <a:p>
                      <a:r>
                        <a:rPr lang="de-DE" sz="1400" b="1" kern="1200" noProof="0" dirty="0">
                          <a:solidFill>
                            <a:srgbClr val="D91F53"/>
                          </a:solidFill>
                          <a:effectLst/>
                          <a:latin typeface="Overlock" panose="02000506030000020004"/>
                          <a:ea typeface="Roboto" panose="02000000000000000000" pitchFamily="2" charset="0"/>
                          <a:cs typeface="+mn-cs"/>
                        </a:rPr>
                        <a:t>Material: Historisches</a:t>
                      </a:r>
                      <a:r>
                        <a:rPr lang="de-DE" sz="1400" b="1" kern="1200" baseline="0" noProof="0" dirty="0">
                          <a:solidFill>
                            <a:srgbClr val="D91F53"/>
                          </a:solidFill>
                          <a:effectLst/>
                          <a:latin typeface="Overlock" panose="02000506030000020004"/>
                          <a:ea typeface="Roboto" panose="02000000000000000000" pitchFamily="2" charset="0"/>
                          <a:cs typeface="+mn-cs"/>
                        </a:rPr>
                        <a:t> Bild </a:t>
                      </a:r>
                      <a:endParaRPr lang="de-DE" sz="1400" b="1" kern="1200" noProof="0" dirty="0">
                        <a:solidFill>
                          <a:srgbClr val="D91F53"/>
                        </a:solidFill>
                        <a:effectLst/>
                        <a:latin typeface="Overlock" panose="02000506030000020004"/>
                        <a:ea typeface="Roboto" panose="02000000000000000000" pitchFamily="2" charset="0"/>
                        <a:cs typeface="+mn-cs"/>
                      </a:endParaRPr>
                    </a:p>
                    <a:p>
                      <a:endParaRPr lang="de-DE" sz="1400" kern="1200" noProof="0" dirty="0">
                        <a:solidFill>
                          <a:schemeClr val="tx1"/>
                        </a:solidFill>
                        <a:effectLst/>
                        <a:latin typeface="Overlock" panose="02000506030000020004"/>
                        <a:ea typeface="Roboto" panose="02000000000000000000" pitchFamily="2" charset="0"/>
                        <a:cs typeface="+mn-cs"/>
                      </a:endParaRPr>
                    </a:p>
                    <a:p>
                      <a:r>
                        <a:rPr lang="de-DE" sz="1400" b="1" kern="1200" noProof="0" dirty="0">
                          <a:solidFill>
                            <a:schemeClr val="tx1"/>
                          </a:solidFill>
                          <a:effectLst/>
                          <a:latin typeface="Overlock" panose="02000506030000020004"/>
                          <a:ea typeface="Roboto" panose="02000000000000000000" pitchFamily="2" charset="0"/>
                          <a:cs typeface="+mn-cs"/>
                        </a:rPr>
                        <a:t>Arbeitsauftrag: </a:t>
                      </a:r>
                      <a:endParaRPr lang="de-DE" sz="1400" b="0" kern="1200" noProof="0" dirty="0">
                        <a:solidFill>
                          <a:schemeClr val="tx1"/>
                        </a:solidFill>
                        <a:effectLst/>
                        <a:latin typeface="Overlock" panose="02000506030000020004"/>
                        <a:ea typeface="Roboto" panose="02000000000000000000" pitchFamily="2" charset="0"/>
                        <a:cs typeface="+mn-cs"/>
                      </a:endParaRPr>
                    </a:p>
                    <a:p>
                      <a:pPr marL="0" indent="0">
                        <a:buNone/>
                      </a:pPr>
                      <a:r>
                        <a:rPr lang="de-DE" sz="1400" b="0" kern="1200" baseline="0" noProof="0" dirty="0">
                          <a:solidFill>
                            <a:schemeClr val="tx1"/>
                          </a:solidFill>
                          <a:effectLst/>
                          <a:latin typeface="Overlock" panose="02000506030000020004"/>
                          <a:ea typeface="Roboto" panose="02000000000000000000" pitchFamily="2" charset="0"/>
                          <a:cs typeface="+mn-cs"/>
                        </a:rPr>
                        <a:t>Als Hilfe erhaltet Ihr ein altes Foto von 1895. Vergleicht es mit den Bäumen heute.</a:t>
                      </a:r>
                    </a:p>
                    <a:p>
                      <a:pPr marL="0" indent="0">
                        <a:buNone/>
                      </a:pPr>
                      <a:endParaRPr lang="de-DE" sz="1400" b="0" kern="1200" baseline="0" noProof="0" dirty="0">
                        <a:solidFill>
                          <a:schemeClr val="tx1"/>
                        </a:solidFill>
                        <a:effectLst/>
                        <a:latin typeface="Overlock" panose="02000506030000020004"/>
                        <a:ea typeface="Roboto" panose="02000000000000000000" pitchFamily="2" charset="0"/>
                        <a:cs typeface="+mn-cs"/>
                      </a:endParaRPr>
                    </a:p>
                    <a:p>
                      <a:pPr marL="0" indent="0">
                        <a:buNone/>
                      </a:pPr>
                      <a:r>
                        <a:rPr lang="de-DE" sz="1400" b="1" kern="1200" baseline="0" noProof="0" dirty="0">
                          <a:solidFill>
                            <a:schemeClr val="tx1"/>
                          </a:solidFill>
                          <a:effectLst/>
                          <a:latin typeface="Overlock" panose="02000506030000020004"/>
                          <a:ea typeface="Roboto" panose="02000000000000000000" pitchFamily="2" charset="0"/>
                          <a:cs typeface="+mn-cs"/>
                        </a:rPr>
                        <a:t>Frage:</a:t>
                      </a:r>
                    </a:p>
                    <a:p>
                      <a:pPr marL="0" indent="0">
                        <a:buNone/>
                      </a:pPr>
                      <a:r>
                        <a:rPr lang="de-DE" sz="1400" b="0" kern="1200" baseline="0" noProof="0" dirty="0">
                          <a:solidFill>
                            <a:schemeClr val="tx1"/>
                          </a:solidFill>
                          <a:effectLst/>
                          <a:latin typeface="Overlock" panose="02000506030000020004"/>
                          <a:ea typeface="Roboto" panose="02000000000000000000" pitchFamily="2" charset="0"/>
                          <a:cs typeface="+mn-cs"/>
                        </a:rPr>
                        <a:t>Könnt Ihr eine oder mehrere Optionen auf den Tafeln zum Alter ausschließen?</a:t>
                      </a:r>
                      <a:endParaRPr lang="de-DE" sz="1400" b="0" kern="1200" noProof="0" dirty="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baseline="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noProof="0" dirty="0">
                          <a:solidFill>
                            <a:srgbClr val="367499"/>
                          </a:solidFill>
                          <a:effectLst/>
                          <a:latin typeface="Overlock" panose="02000506030000020004"/>
                          <a:ea typeface="Roboto" panose="02000000000000000000" pitchFamily="2" charset="0"/>
                          <a:cs typeface="+mn-cs"/>
                        </a:rPr>
                        <a:t>-Bäume</a:t>
                      </a:r>
                      <a:r>
                        <a:rPr lang="de-DE" sz="1200" kern="1200" baseline="0" noProof="0" dirty="0">
                          <a:solidFill>
                            <a:srgbClr val="367499"/>
                          </a:solidFill>
                          <a:effectLst/>
                          <a:latin typeface="Overlock" panose="02000506030000020004"/>
                          <a:ea typeface="Roboto" panose="02000000000000000000" pitchFamily="2" charset="0"/>
                          <a:cs typeface="+mn-cs"/>
                        </a:rPr>
                        <a:t> vor über 100 Jahren schon recht groß</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baseline="0" noProof="0" dirty="0">
                          <a:solidFill>
                            <a:srgbClr val="367499"/>
                          </a:solidFill>
                          <a:effectLst/>
                          <a:latin typeface="Overlock" panose="02000506030000020004"/>
                          <a:ea typeface="Roboto" panose="02000000000000000000" pitchFamily="2" charset="0"/>
                          <a:cs typeface="+mn-cs"/>
                        </a:rPr>
                        <a:t>-Daher kann man 100, 50 und 10 Jahren ausschließen   </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471138443"/>
                  </a:ext>
                </a:extLst>
              </a:tr>
              <a:tr h="2276888">
                <a:tc>
                  <a:txBody>
                    <a:bodyPr/>
                    <a:lstStyle/>
                    <a:p>
                      <a:r>
                        <a:rPr lang="de-DE" sz="1400" b="1" kern="1200" noProof="0" dirty="0">
                          <a:solidFill>
                            <a:schemeClr val="tx1"/>
                          </a:solidFill>
                          <a:effectLst/>
                          <a:latin typeface="Overlock" panose="02000506030000020004"/>
                          <a:ea typeface="Roboto" panose="02000000000000000000" pitchFamily="2" charset="0"/>
                          <a:cs typeface="+mn-cs"/>
                        </a:rPr>
                        <a:t>Information: </a:t>
                      </a:r>
                      <a:r>
                        <a:rPr lang="de-DE" sz="1400" b="0" kern="1200" noProof="0" dirty="0" smtClean="0">
                          <a:solidFill>
                            <a:schemeClr val="tx1"/>
                          </a:solidFill>
                          <a:effectLst/>
                          <a:latin typeface="Overlock" panose="02000506030000020004"/>
                          <a:ea typeface="Roboto" panose="02000000000000000000" pitchFamily="2" charset="0"/>
                          <a:cs typeface="+mn-cs"/>
                        </a:rPr>
                        <a:t>Option „Seit</a:t>
                      </a:r>
                      <a:r>
                        <a:rPr lang="de-DE" sz="1400" b="0" kern="1200" baseline="0" noProof="0" dirty="0" smtClean="0">
                          <a:solidFill>
                            <a:schemeClr val="tx1"/>
                          </a:solidFill>
                          <a:effectLst/>
                          <a:latin typeface="Overlock" panose="02000506030000020004"/>
                          <a:ea typeface="Roboto" panose="02000000000000000000" pitchFamily="2" charset="0"/>
                          <a:cs typeface="+mn-cs"/>
                        </a:rPr>
                        <a:t> </a:t>
                      </a:r>
                      <a:r>
                        <a:rPr lang="de-DE" sz="1400" b="0" kern="1200" baseline="0" noProof="0" dirty="0">
                          <a:solidFill>
                            <a:schemeClr val="tx1"/>
                          </a:solidFill>
                          <a:effectLst/>
                          <a:latin typeface="Overlock" panose="02000506030000020004"/>
                          <a:ea typeface="Roboto" panose="02000000000000000000" pitchFamily="2" charset="0"/>
                          <a:cs typeface="+mn-cs"/>
                        </a:rPr>
                        <a:t>200 Jahren“ ist richtig.</a:t>
                      </a:r>
                      <a:endParaRPr lang="de-DE" sz="1400" b="0" kern="1200" noProof="0" dirty="0">
                        <a:solidFill>
                          <a:schemeClr val="tx1"/>
                        </a:solidFill>
                        <a:effectLst/>
                        <a:latin typeface="Overlock" panose="02000506030000020004"/>
                        <a:ea typeface="Roboto" panose="02000000000000000000" pitchFamily="2" charset="0"/>
                        <a:cs typeface="+mn-cs"/>
                      </a:endParaRPr>
                    </a:p>
                    <a:p>
                      <a:endParaRPr lang="de-DE" sz="1400" kern="1200" noProof="0" dirty="0">
                        <a:solidFill>
                          <a:schemeClr val="tx1"/>
                        </a:solidFill>
                        <a:effectLst/>
                        <a:latin typeface="Overlock" panose="02000506030000020004"/>
                        <a:ea typeface="Roboto" panose="02000000000000000000" pitchFamily="2" charset="0"/>
                        <a:cs typeface="+mn-cs"/>
                      </a:endParaRPr>
                    </a:p>
                    <a:p>
                      <a:r>
                        <a:rPr lang="de-DE" sz="1400" b="1" kern="1200" noProof="0" dirty="0">
                          <a:solidFill>
                            <a:schemeClr val="tx1"/>
                          </a:solidFill>
                          <a:effectLst/>
                          <a:latin typeface="Overlock" panose="02000506030000020004"/>
                          <a:ea typeface="Roboto" panose="02000000000000000000" pitchFamily="2" charset="0"/>
                          <a:cs typeface="+mn-cs"/>
                        </a:rPr>
                        <a:t>Frage:</a:t>
                      </a:r>
                      <a:r>
                        <a:rPr lang="de-DE" sz="1400" b="1" kern="1200" baseline="0" noProof="0" dirty="0">
                          <a:solidFill>
                            <a:schemeClr val="tx1"/>
                          </a:solidFill>
                          <a:effectLst/>
                          <a:latin typeface="Overlock" panose="02000506030000020004"/>
                          <a:ea typeface="Roboto" panose="02000000000000000000" pitchFamily="2" charset="0"/>
                          <a:cs typeface="+mn-cs"/>
                        </a:rPr>
                        <a:t> </a:t>
                      </a:r>
                      <a:r>
                        <a:rPr lang="de-DE" sz="1400" kern="1200" noProof="0" dirty="0">
                          <a:solidFill>
                            <a:schemeClr val="tx1"/>
                          </a:solidFill>
                          <a:effectLst/>
                          <a:latin typeface="Overlock" panose="02000506030000020004"/>
                          <a:ea typeface="Roboto" panose="02000000000000000000" pitchFamily="2" charset="0"/>
                          <a:cs typeface="+mn-cs"/>
                        </a:rPr>
                        <a:t>Wieso kennt man das Alter in diesem Fall so genau? </a:t>
                      </a:r>
                    </a:p>
                    <a:p>
                      <a:endParaRPr lang="de-DE" sz="1400" kern="1200" noProof="0" dirty="0">
                        <a:solidFill>
                          <a:schemeClr val="tx1"/>
                        </a:solidFill>
                        <a:effectLst/>
                        <a:latin typeface="Overlock" panose="02000506030000020004"/>
                        <a:ea typeface="Roboto" panose="02000000000000000000" pitchFamily="2" charset="0"/>
                        <a:cs typeface="+mn-cs"/>
                      </a:endParaRPr>
                    </a:p>
                    <a:p>
                      <a:r>
                        <a:rPr lang="de-DE" sz="1400" kern="1200" noProof="0" dirty="0">
                          <a:solidFill>
                            <a:schemeClr val="tx1"/>
                          </a:solidFill>
                          <a:effectLst/>
                          <a:latin typeface="Overlock" panose="02000506030000020004"/>
                          <a:ea typeface="Roboto" panose="02000000000000000000" pitchFamily="2" charset="0"/>
                          <a:cs typeface="+mn-cs"/>
                        </a:rPr>
                        <a:t>Tipp: Hat </a:t>
                      </a:r>
                      <a:r>
                        <a:rPr lang="de-DE" sz="1400" kern="1200" noProof="0" dirty="0" smtClean="0">
                          <a:solidFill>
                            <a:schemeClr val="tx1"/>
                          </a:solidFill>
                          <a:effectLst/>
                          <a:latin typeface="Overlock" panose="02000506030000020004"/>
                          <a:ea typeface="Roboto" panose="02000000000000000000" pitchFamily="2" charset="0"/>
                          <a:cs typeface="+mn-cs"/>
                        </a:rPr>
                        <a:t>etwas mit</a:t>
                      </a:r>
                      <a:r>
                        <a:rPr lang="de-DE" sz="1400" kern="1200" baseline="0" noProof="0" dirty="0" smtClean="0">
                          <a:solidFill>
                            <a:schemeClr val="tx1"/>
                          </a:solidFill>
                          <a:effectLst/>
                          <a:latin typeface="Overlock" panose="02000506030000020004"/>
                          <a:ea typeface="Roboto" panose="02000000000000000000" pitchFamily="2" charset="0"/>
                          <a:cs typeface="+mn-cs"/>
                        </a:rPr>
                        <a:t> </a:t>
                      </a:r>
                      <a:r>
                        <a:rPr lang="de-DE" sz="1400" kern="1200" baseline="0" noProof="0" dirty="0">
                          <a:solidFill>
                            <a:schemeClr val="tx1"/>
                          </a:solidFill>
                          <a:effectLst/>
                          <a:latin typeface="Overlock" panose="02000506030000020004"/>
                          <a:ea typeface="Roboto" panose="02000000000000000000" pitchFamily="2" charset="0"/>
                          <a:cs typeface="+mn-cs"/>
                        </a:rPr>
                        <a:t>Landgräfin Eliza zu tun.</a:t>
                      </a:r>
                      <a:endParaRPr lang="de-DE" sz="1400" kern="1200" noProof="0" dirty="0">
                        <a:solidFill>
                          <a:schemeClr val="tx1"/>
                        </a:solidFill>
                        <a:effectLst/>
                        <a:latin typeface="Overlock" panose="02000506030000020004"/>
                        <a:ea typeface="Roboto" panose="02000000000000000000" pitchFamily="2" charset="0"/>
                        <a:cs typeface="+mn-cs"/>
                      </a:endParaRPr>
                    </a:p>
                    <a:p>
                      <a:endParaRPr lang="de-DE" sz="1400" kern="1200" noProof="0" dirty="0">
                        <a:solidFill>
                          <a:schemeClr val="tx1"/>
                        </a:solidFill>
                        <a:effectLst/>
                        <a:latin typeface="Overlock" panose="02000506030000020004"/>
                        <a:ea typeface="Roboto" panose="02000000000000000000" pitchFamily="2" charset="0"/>
                        <a:cs typeface="+mn-cs"/>
                      </a:endParaRPr>
                    </a:p>
                    <a:p>
                      <a:r>
                        <a:rPr lang="de-DE" sz="1400" b="1" kern="1200" noProof="0" dirty="0">
                          <a:solidFill>
                            <a:srgbClr val="D91F53"/>
                          </a:solidFill>
                          <a:effectLst/>
                          <a:latin typeface="Overlock" panose="02000506030000020004"/>
                          <a:ea typeface="Roboto" panose="02000000000000000000" pitchFamily="2" charset="0"/>
                          <a:cs typeface="+mn-cs"/>
                        </a:rPr>
                        <a:t>Material:</a:t>
                      </a:r>
                      <a:r>
                        <a:rPr lang="de-DE" sz="1400" b="1" kern="1200" baseline="0" noProof="0" dirty="0">
                          <a:solidFill>
                            <a:srgbClr val="D91F53"/>
                          </a:solidFill>
                          <a:effectLst/>
                          <a:latin typeface="Overlock" panose="02000506030000020004"/>
                          <a:ea typeface="Roboto" panose="02000000000000000000" pitchFamily="2" charset="0"/>
                          <a:cs typeface="+mn-cs"/>
                        </a:rPr>
                        <a:t> Abbildung Eliza</a:t>
                      </a:r>
                      <a:endParaRPr lang="de-DE" sz="1400" b="1" kern="1200" noProof="0" dirty="0">
                        <a:solidFill>
                          <a:srgbClr val="D91F53"/>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-Anlass</a:t>
                      </a:r>
                      <a:r>
                        <a:rPr lang="de-DE" sz="1200" b="0" baseline="0" noProof="0" dirty="0">
                          <a:solidFill>
                            <a:srgbClr val="367499"/>
                          </a:solidFill>
                          <a:latin typeface="Overlock" panose="02000506030000020004"/>
                          <a:ea typeface="Roboto" panose="02000000000000000000" pitchFamily="2" charset="0"/>
                        </a:rPr>
                        <a:t> für Lieferung der Zedern 1818 war die Hochzeit eines Homburger Landgrafen mit englischer Prinzessin Eliza</a:t>
                      </a: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050854912"/>
                  </a:ext>
                </a:extLst>
              </a:tr>
              <a:tr h="649289">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Overlock" panose="02000506030000020004"/>
                          <a:ea typeface="Roboto" panose="02000000000000000000" pitchFamily="2" charset="0"/>
                          <a:cs typeface="+mn-cs"/>
                        </a:rPr>
                        <a:t>3. BAUMALTER BESTIMMEN: JAHRESRINGE ZÄHLEN</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442848464"/>
                  </a:ext>
                </a:extLst>
              </a:tr>
              <a:tr h="1037737">
                <a:tc>
                  <a:txBody>
                    <a:bodyPr/>
                    <a:lstStyle/>
                    <a:p>
                      <a:r>
                        <a:rPr lang="de-DE" sz="1400" b="1" kern="1200" noProof="0" dirty="0">
                          <a:solidFill>
                            <a:schemeClr val="tx1"/>
                          </a:solidFill>
                          <a:effectLst/>
                          <a:latin typeface="Overlock" panose="02000506030000020004"/>
                          <a:ea typeface="Roboto" panose="02000000000000000000" pitchFamily="2" charset="0"/>
                          <a:cs typeface="+mn-cs"/>
                        </a:rPr>
                        <a:t>Frage: </a:t>
                      </a:r>
                      <a:r>
                        <a:rPr lang="de-DE" sz="1400" kern="1200" noProof="0" dirty="0">
                          <a:solidFill>
                            <a:schemeClr val="tx1"/>
                          </a:solidFill>
                          <a:effectLst/>
                          <a:latin typeface="Overlock" panose="02000506030000020004"/>
                          <a:ea typeface="Roboto" panose="02000000000000000000" pitchFamily="2" charset="0"/>
                          <a:cs typeface="+mn-cs"/>
                        </a:rPr>
                        <a:t>Wie findet man</a:t>
                      </a:r>
                      <a:r>
                        <a:rPr lang="de-DE" sz="1400" kern="1200" baseline="0" noProof="0" dirty="0">
                          <a:solidFill>
                            <a:schemeClr val="tx1"/>
                          </a:solidFill>
                          <a:effectLst/>
                          <a:latin typeface="Overlock" panose="02000506030000020004"/>
                          <a:ea typeface="Roboto" panose="02000000000000000000" pitchFamily="2" charset="0"/>
                          <a:cs typeface="+mn-cs"/>
                        </a:rPr>
                        <a:t> das Baumalter heraus, wenn </a:t>
                      </a:r>
                      <a:r>
                        <a:rPr lang="de-DE" sz="1400" kern="1200" baseline="0" noProof="0" dirty="0" smtClean="0">
                          <a:solidFill>
                            <a:schemeClr val="tx1"/>
                          </a:solidFill>
                          <a:effectLst/>
                          <a:latin typeface="Overlock" panose="02000506030000020004"/>
                          <a:ea typeface="Roboto" panose="02000000000000000000" pitchFamily="2" charset="0"/>
                          <a:cs typeface="+mn-cs"/>
                        </a:rPr>
                        <a:t>alte </a:t>
                      </a:r>
                      <a:r>
                        <a:rPr lang="de-DE" sz="1400" kern="1200" baseline="0" noProof="0" dirty="0">
                          <a:solidFill>
                            <a:schemeClr val="tx1"/>
                          </a:solidFill>
                          <a:effectLst/>
                          <a:latin typeface="Overlock" panose="02000506030000020004"/>
                          <a:ea typeface="Roboto" panose="02000000000000000000" pitchFamily="2" charset="0"/>
                          <a:cs typeface="+mn-cs"/>
                        </a:rPr>
                        <a:t>Fotos/Dokumente fehlen?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-Jahresringe im Baumstamm</a:t>
                      </a:r>
                      <a:r>
                        <a:rPr lang="de-DE" sz="1200" b="0" baseline="0" noProof="0" dirty="0">
                          <a:solidFill>
                            <a:srgbClr val="367499"/>
                          </a:solidFill>
                          <a:latin typeface="Overlock" panose="02000506030000020004"/>
                          <a:ea typeface="Roboto" panose="02000000000000000000" pitchFamily="2" charset="0"/>
                        </a:rPr>
                        <a:t> zählen</a:t>
                      </a: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094694686"/>
                  </a:ext>
                </a:extLst>
              </a:tr>
              <a:tr h="1037737">
                <a:tc>
                  <a:txBody>
                    <a:bodyPr/>
                    <a:lstStyle/>
                    <a:p>
                      <a:r>
                        <a:rPr lang="de-DE" sz="1400" b="1" kern="1200" baseline="0" noProof="0" dirty="0">
                          <a:solidFill>
                            <a:srgbClr val="D91F53"/>
                          </a:solidFill>
                          <a:effectLst/>
                          <a:latin typeface="Overlock" panose="02000506030000020004"/>
                          <a:ea typeface="Roboto" panose="02000000000000000000" pitchFamily="2" charset="0"/>
                          <a:cs typeface="+mn-cs"/>
                        </a:rPr>
                        <a:t>Material: Baumscheiben im Querschnitt</a:t>
                      </a:r>
                    </a:p>
                    <a:p>
                      <a:endParaRPr lang="de-DE" sz="1400" kern="1200" baseline="0" noProof="0" dirty="0">
                        <a:solidFill>
                          <a:schemeClr val="tx1"/>
                        </a:solidFill>
                        <a:effectLst/>
                        <a:latin typeface="Overlock" panose="02000506030000020004"/>
                        <a:ea typeface="Roboto" panose="02000000000000000000" pitchFamily="2" charset="0"/>
                        <a:cs typeface="+mn-cs"/>
                      </a:endParaRPr>
                    </a:p>
                    <a:p>
                      <a:r>
                        <a:rPr lang="de-DE" sz="1400" kern="1200" baseline="0" noProof="0" dirty="0">
                          <a:solidFill>
                            <a:schemeClr val="tx1"/>
                          </a:solidFill>
                          <a:effectLst/>
                          <a:latin typeface="Overlock" panose="02000506030000020004"/>
                          <a:ea typeface="Roboto" panose="02000000000000000000" pitchFamily="2" charset="0"/>
                          <a:cs typeface="+mn-cs"/>
                        </a:rPr>
                        <a:t>Arbeitsauftrag (in Partnerarbeit):  </a:t>
                      </a:r>
                    </a:p>
                    <a:p>
                      <a:r>
                        <a:rPr lang="de-DE" sz="1400" kern="1200" baseline="0" noProof="0" dirty="0">
                          <a:solidFill>
                            <a:schemeClr val="tx1"/>
                          </a:solidFill>
                          <a:effectLst/>
                          <a:latin typeface="Overlock" panose="02000506030000020004"/>
                          <a:ea typeface="Roboto" panose="02000000000000000000" pitchFamily="2" charset="0"/>
                          <a:cs typeface="+mn-cs"/>
                        </a:rPr>
                        <a:t>1. Ringe einer Scheibe zählen.</a:t>
                      </a:r>
                    </a:p>
                    <a:p>
                      <a:r>
                        <a:rPr lang="de-DE" sz="1400" kern="1200" baseline="0" noProof="0" dirty="0">
                          <a:solidFill>
                            <a:schemeClr val="tx1"/>
                          </a:solidFill>
                          <a:effectLst/>
                          <a:latin typeface="Overlock" panose="02000506030000020004"/>
                          <a:ea typeface="Roboto" panose="02000000000000000000" pitchFamily="2" charset="0"/>
                          <a:cs typeface="+mn-cs"/>
                        </a:rPr>
                        <a:t>2. Baumscheiben nach ihrem Alter ordnen.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180088281"/>
                  </a:ext>
                </a:extLst>
              </a:tr>
            </a:tbl>
          </a:graphicData>
        </a:graphic>
      </p:graphicFrame>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cxnSp>
        <p:nvCxnSpPr>
          <p:cNvPr id="19" name="Gerade Verbindung mit Pfeil 18"/>
          <p:cNvCxnSpPr>
            <a:cxnSpLocks/>
          </p:cNvCxnSpPr>
          <p:nvPr/>
        </p:nvCxnSpPr>
        <p:spPr>
          <a:xfrm>
            <a:off x="2609850" y="2124075"/>
            <a:ext cx="1323975" cy="219075"/>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2"/>
          <a:stretch>
            <a:fillRect/>
          </a:stretch>
        </p:blipFill>
        <p:spPr>
          <a:xfrm rot="16200000">
            <a:off x="4353808" y="1323908"/>
            <a:ext cx="1953686" cy="2595823"/>
          </a:xfrm>
          <a:prstGeom prst="rect">
            <a:avLst/>
          </a:prstGeom>
        </p:spPr>
      </p:pic>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537" y="5267008"/>
            <a:ext cx="1045238" cy="1360988"/>
          </a:xfrm>
          <a:prstGeom prst="rect">
            <a:avLst/>
          </a:prstGeom>
          <a:ln>
            <a:solidFill>
              <a:schemeClr val="tx1"/>
            </a:solidFill>
          </a:ln>
        </p:spPr>
      </p:pic>
      <p:cxnSp>
        <p:nvCxnSpPr>
          <p:cNvPr id="24" name="Gerade Verbindung mit Pfeil 23"/>
          <p:cNvCxnSpPr>
            <a:cxnSpLocks/>
          </p:cNvCxnSpPr>
          <p:nvPr/>
        </p:nvCxnSpPr>
        <p:spPr>
          <a:xfrm>
            <a:off x="2609850" y="6437376"/>
            <a:ext cx="1422888" cy="58674"/>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40" name="Grafik 39"/>
          <p:cNvPicPr>
            <a:picLocks noChangeAspect="1"/>
          </p:cNvPicPr>
          <p:nvPr/>
        </p:nvPicPr>
        <p:blipFill rotWithShape="1">
          <a:blip r:embed="rId4">
            <a:extLst>
              <a:ext uri="{28A0092B-C50C-407E-A947-70E740481C1C}">
                <a14:useLocalDpi xmlns:a14="http://schemas.microsoft.com/office/drawing/2010/main" val="0"/>
              </a:ext>
            </a:extLst>
          </a:blip>
          <a:srcRect l="34078" t="5653"/>
          <a:stretch/>
        </p:blipFill>
        <p:spPr>
          <a:xfrm>
            <a:off x="4211537" y="8657844"/>
            <a:ext cx="822773" cy="1177539"/>
          </a:xfrm>
          <a:prstGeom prst="rect">
            <a:avLst/>
          </a:prstGeom>
          <a:ln>
            <a:solidFill>
              <a:schemeClr val="tx1"/>
            </a:solidFill>
          </a:ln>
        </p:spPr>
      </p:pic>
      <p:cxnSp>
        <p:nvCxnSpPr>
          <p:cNvPr id="41" name="Gerade Verbindung mit Pfeil 40"/>
          <p:cNvCxnSpPr>
            <a:cxnSpLocks/>
          </p:cNvCxnSpPr>
          <p:nvPr/>
        </p:nvCxnSpPr>
        <p:spPr>
          <a:xfrm>
            <a:off x="3457575" y="8896350"/>
            <a:ext cx="575163" cy="101346"/>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86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19728" y="648457"/>
          <a:ext cx="6770457" cy="751391"/>
        </p:xfrm>
        <a:graphic>
          <a:graphicData uri="http://schemas.openxmlformats.org/drawingml/2006/table">
            <a:tbl>
              <a:tblPr firstRow="1" bandRow="1"/>
              <a:tblGrid>
                <a:gridCol w="6770457">
                  <a:extLst>
                    <a:ext uri="{9D8B030D-6E8A-4147-A177-3AD203B41FA5}">
                      <a16:colId xmlns:a16="http://schemas.microsoft.com/office/drawing/2014/main" val="686230369"/>
                    </a:ext>
                  </a:extLst>
                </a:gridCol>
              </a:tblGrid>
              <a:tr h="751391">
                <a:tc>
                  <a:txBody>
                    <a:bodyPr/>
                    <a:lstStyle/>
                    <a:p>
                      <a:r>
                        <a:rPr lang="de-DE" sz="1600" b="0" noProof="0" dirty="0">
                          <a:solidFill>
                            <a:schemeClr val="bg1"/>
                          </a:solidFill>
                          <a:latin typeface="Overlock" panose="02000506030000020004"/>
                          <a:ea typeface="Roboto" panose="02000000000000000000" pitchFamily="2" charset="0"/>
                        </a:rPr>
                        <a:t>4. </a:t>
                      </a:r>
                      <a:r>
                        <a:rPr lang="de-DE" sz="1600" b="0" noProof="0" dirty="0" smtClean="0">
                          <a:solidFill>
                            <a:schemeClr val="bg1"/>
                          </a:solidFill>
                          <a:latin typeface="Overlock" panose="02000506030000020004"/>
                          <a:ea typeface="Roboto" panose="02000000000000000000" pitchFamily="2" charset="0"/>
                        </a:rPr>
                        <a:t>BAUMSICHERUNG </a:t>
                      </a:r>
                      <a:r>
                        <a:rPr lang="de-DE" sz="1600" b="0" noProof="0" dirty="0">
                          <a:solidFill>
                            <a:schemeClr val="bg1"/>
                          </a:solidFill>
                          <a:latin typeface="Overlock" panose="02000506030000020004"/>
                          <a:ea typeface="Roboto" panose="02000000000000000000" pitchFamily="2" charset="0"/>
                        </a:rPr>
                        <a:t>UND BAUMSCHUTZ</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extLst>
                  <a:ext uri="{0D108BD9-81ED-4DB2-BD59-A6C34878D82A}">
                    <a16:rowId xmlns:a16="http://schemas.microsoft.com/office/drawing/2014/main" val="4008328688"/>
                  </a:ext>
                </a:extLst>
              </a:tr>
            </a:tbl>
          </a:graphicData>
        </a:graphic>
      </p:graphicFrame>
      <p:graphicFrame>
        <p:nvGraphicFramePr>
          <p:cNvPr id="4" name="Tabelle 3"/>
          <p:cNvGraphicFramePr>
            <a:graphicFrameLocks noGrp="1"/>
          </p:cNvGraphicFramePr>
          <p:nvPr>
            <p:extLst>
              <p:ext uri="{D42A27DB-BD31-4B8C-83A1-F6EECF244321}">
                <p14:modId xmlns:p14="http://schemas.microsoft.com/office/powerpoint/2010/main" val="2759188149"/>
              </p:ext>
            </p:extLst>
          </p:nvPr>
        </p:nvGraphicFramePr>
        <p:xfrm>
          <a:off x="513763" y="1373281"/>
          <a:ext cx="6770457" cy="7508673"/>
        </p:xfrm>
        <a:graphic>
          <a:graphicData uri="http://schemas.openxmlformats.org/drawingml/2006/table">
            <a:tbl>
              <a:tblPr firstRow="1" bandRow="1"/>
              <a:tblGrid>
                <a:gridCol w="3260702">
                  <a:extLst>
                    <a:ext uri="{9D8B030D-6E8A-4147-A177-3AD203B41FA5}">
                      <a16:colId xmlns:a16="http://schemas.microsoft.com/office/drawing/2014/main" val="3265300423"/>
                    </a:ext>
                  </a:extLst>
                </a:gridCol>
                <a:gridCol w="3509755">
                  <a:extLst>
                    <a:ext uri="{9D8B030D-6E8A-4147-A177-3AD203B41FA5}">
                      <a16:colId xmlns:a16="http://schemas.microsoft.com/office/drawing/2014/main" val="2248651047"/>
                    </a:ext>
                  </a:extLst>
                </a:gridCol>
              </a:tblGrid>
              <a:tr h="2012098">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1" kern="1200" baseline="0" noProof="0" dirty="0">
                          <a:solidFill>
                            <a:srgbClr val="D91F53"/>
                          </a:solidFill>
                          <a:effectLst/>
                          <a:latin typeface="Overlock" panose="02000506030000020004"/>
                          <a:ea typeface="Roboto" panose="02000000000000000000" pitchFamily="2" charset="0"/>
                          <a:cs typeface="+mn-cs"/>
                        </a:rPr>
                        <a:t>Material: Abbildung Person mit Krücke</a:t>
                      </a:r>
                      <a:endParaRPr lang="de-DE" sz="1400" b="1" baseline="0" noProof="0" dirty="0">
                        <a:solidFill>
                          <a:srgbClr val="D91F53"/>
                        </a:solidFill>
                        <a:latin typeface="Overlock" panose="02000506030000020004"/>
                        <a:ea typeface="Roboto" panose="02000000000000000000" pitchFamily="2" charset="0"/>
                      </a:endParaRPr>
                    </a:p>
                    <a:p>
                      <a:endParaRPr lang="de-DE" sz="1400" b="1" baseline="0" noProof="0" dirty="0">
                        <a:solidFill>
                          <a:schemeClr val="tx1"/>
                        </a:solidFill>
                        <a:latin typeface="Overlock" panose="02000506030000020004"/>
                        <a:ea typeface="Roboto" panose="02000000000000000000" pitchFamily="2" charset="0"/>
                      </a:endParaRPr>
                    </a:p>
                    <a:p>
                      <a:r>
                        <a:rPr lang="de-DE" sz="1400" b="1" baseline="0" noProof="0" dirty="0">
                          <a:solidFill>
                            <a:schemeClr val="tx1"/>
                          </a:solidFill>
                          <a:latin typeface="Overlock" panose="02000506030000020004"/>
                          <a:ea typeface="Roboto" panose="02000000000000000000" pitchFamily="2" charset="0"/>
                        </a:rPr>
                        <a:t>Frage: </a:t>
                      </a:r>
                      <a:r>
                        <a:rPr lang="de-DE" sz="1400" b="0" baseline="0" noProof="0" dirty="0">
                          <a:solidFill>
                            <a:schemeClr val="tx1"/>
                          </a:solidFill>
                          <a:latin typeface="Overlock" panose="02000506030000020004"/>
                          <a:ea typeface="Roboto" panose="02000000000000000000" pitchFamily="2" charset="0"/>
                        </a:rPr>
                        <a:t>Was hat dieses Bild mit den Zedern zu tun?</a:t>
                      </a:r>
                      <a:endParaRPr lang="de-DE" sz="140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-Äste</a:t>
                      </a:r>
                      <a:r>
                        <a:rPr lang="de-DE" sz="1200" b="0" baseline="0" noProof="0" dirty="0">
                          <a:solidFill>
                            <a:srgbClr val="367499"/>
                          </a:solidFill>
                          <a:latin typeface="Overlock" panose="02000506030000020004"/>
                          <a:ea typeface="Roboto" panose="02000000000000000000" pitchFamily="2" charset="0"/>
                        </a:rPr>
                        <a:t> werden wie alte Menschen gestützt (Baumsicherung:  Unterschied zu Bäumen im Wald)</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47337562"/>
                  </a:ext>
                </a:extLst>
              </a:tr>
              <a:tr h="1041215">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chemeClr val="tx1"/>
                          </a:solidFill>
                          <a:latin typeface="Overlock" panose="02000506030000020004"/>
                          <a:ea typeface="Roboto" panose="02000000000000000000" pitchFamily="2" charset="0"/>
                        </a:rPr>
                        <a:t>Frage: </a:t>
                      </a:r>
                      <a:r>
                        <a:rPr lang="de-DE" sz="1400" b="0" baseline="0" noProof="0" dirty="0">
                          <a:solidFill>
                            <a:schemeClr val="tx1"/>
                          </a:solidFill>
                          <a:latin typeface="Overlock" panose="02000506030000020004"/>
                          <a:ea typeface="Roboto" panose="02000000000000000000" pitchFamily="2" charset="0"/>
                        </a:rPr>
                        <a:t>Was kann man sonst noch tun, um Bäume in alten Gärten zu erhalten?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-Bewässerung</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-Freien Wurzelbereich schützen</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444373505"/>
                  </a:ext>
                </a:extLst>
              </a:tr>
              <a:tr h="3134570">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rgbClr val="D91F53"/>
                          </a:solidFill>
                          <a:latin typeface="Overlock" panose="02000506030000020004"/>
                          <a:ea typeface="Roboto" panose="02000000000000000000" pitchFamily="2" charset="0"/>
                        </a:rPr>
                        <a:t>Material:</a:t>
                      </a:r>
                    </a:p>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rgbClr val="D91F53"/>
                          </a:solidFill>
                          <a:latin typeface="Overlock" panose="02000506030000020004"/>
                          <a:ea typeface="Roboto" panose="02000000000000000000" pitchFamily="2" charset="0"/>
                        </a:rPr>
                        <a:t>- Rote Schilder zur Klimaentwicklung (austeilen)</a:t>
                      </a:r>
                    </a:p>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rgbClr val="D91F53"/>
                          </a:solidFill>
                          <a:latin typeface="Overlock" panose="02000506030000020004"/>
                          <a:ea typeface="Roboto" panose="02000000000000000000" pitchFamily="2" charset="0"/>
                        </a:rPr>
                        <a:t>-Schilder zum Schätzen des Baumalters</a:t>
                      </a: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a:solidFill>
                          <a:schemeClr val="tx1"/>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de-DE" sz="1400" b="1" baseline="0" noProof="0" dirty="0">
                          <a:solidFill>
                            <a:schemeClr val="tx1"/>
                          </a:solidFill>
                          <a:latin typeface="Overlock" panose="02000506030000020004"/>
                          <a:ea typeface="Roboto" panose="02000000000000000000" pitchFamily="2" charset="0"/>
                        </a:rPr>
                        <a:t>Arbeitsauftrag: </a:t>
                      </a:r>
                      <a:r>
                        <a:rPr lang="de-DE" sz="1400" b="0" baseline="0" noProof="0" dirty="0">
                          <a:solidFill>
                            <a:schemeClr val="tx1"/>
                          </a:solidFill>
                          <a:latin typeface="Overlock" panose="02000506030000020004"/>
                          <a:ea typeface="Roboto" panose="02000000000000000000" pitchFamily="2" charset="0"/>
                        </a:rPr>
                        <a:t>Schätzt, in welchem Zeitraum das wärmste, zweitwärmste und drittwärmste Jahr in Deutschland seit Beginn der Wetteraufzeichnung gemessen wurde</a:t>
                      </a:r>
                      <a:r>
                        <a:rPr lang="de-DE" sz="1400" b="0" baseline="0" noProof="0" dirty="0" smtClean="0">
                          <a:solidFill>
                            <a:schemeClr val="tx1"/>
                          </a:solidFill>
                          <a:latin typeface="Overlock" panose="02000506030000020004"/>
                          <a:ea typeface="Roboto" panose="02000000000000000000" pitchFamily="2" charset="0"/>
                        </a:rPr>
                        <a:t>.</a:t>
                      </a: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0" baseline="0" noProof="0" dirty="0" smtClean="0">
                        <a:solidFill>
                          <a:schemeClr val="tx1"/>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de-DE" sz="1400" b="0" baseline="0" noProof="0" dirty="0" smtClean="0">
                          <a:solidFill>
                            <a:schemeClr val="tx1"/>
                          </a:solidFill>
                          <a:latin typeface="Overlock" panose="02000506030000020004"/>
                          <a:ea typeface="Roboto" panose="02000000000000000000" pitchFamily="2" charset="0"/>
                        </a:rPr>
                        <a:t>Hintergrund: Klimawandel</a:t>
                      </a:r>
                      <a:endParaRPr lang="de-DE" sz="1400" b="0" baseline="0" noProof="0" dirty="0">
                        <a:solidFill>
                          <a:schemeClr val="tx1"/>
                        </a:solidFill>
                        <a:latin typeface="Overlock" panose="02000506030000020004"/>
                        <a:ea typeface="Roboto" panose="02000000000000000000" pitchFamily="2"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1" baseline="0" noProof="0" dirty="0">
                        <a:solidFill>
                          <a:srgbClr val="D92353"/>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 </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1" baseline="0" noProof="0" dirty="0">
                          <a:solidFill>
                            <a:srgbClr val="367499"/>
                          </a:solidFill>
                          <a:latin typeface="Overlock" panose="02000506030000020004"/>
                          <a:ea typeface="Roboto" panose="02000000000000000000" pitchFamily="2" charset="0"/>
                        </a:rPr>
                        <a:t>Lösung;</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Alle Jahre gehören in den Zeitraum „Seit 10 Jahren“</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195447929"/>
                  </a:ext>
                </a:extLst>
              </a:tr>
            </a:tbl>
          </a:graphicData>
        </a:graphic>
      </p:graphicFrame>
      <p:cxnSp>
        <p:nvCxnSpPr>
          <p:cNvPr id="10" name="Gerade Verbindung mit Pfeil 9"/>
          <p:cNvCxnSpPr/>
          <p:nvPr/>
        </p:nvCxnSpPr>
        <p:spPr>
          <a:xfrm>
            <a:off x="3391189" y="1680593"/>
            <a:ext cx="1305162" cy="152357"/>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cxnSpLocks/>
          </p:cNvCxnSpPr>
          <p:nvPr/>
        </p:nvCxnSpPr>
        <p:spPr>
          <a:xfrm>
            <a:off x="3213118" y="4972169"/>
            <a:ext cx="776042" cy="34933"/>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cxnSpLocks/>
          </p:cNvCxnSpPr>
          <p:nvPr/>
        </p:nvCxnSpPr>
        <p:spPr>
          <a:xfrm>
            <a:off x="3557016" y="6611112"/>
            <a:ext cx="432144" cy="512064"/>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p:cNvCxnSpPr>
          <p:nvPr/>
        </p:nvCxnSpPr>
        <p:spPr>
          <a:xfrm flipH="1">
            <a:off x="4696351" y="5747405"/>
            <a:ext cx="78312" cy="535539"/>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2"/>
          <a:stretch>
            <a:fillRect/>
          </a:stretch>
        </p:blipFill>
        <p:spPr>
          <a:xfrm>
            <a:off x="4866224" y="1500369"/>
            <a:ext cx="756661" cy="1053446"/>
          </a:xfrm>
          <a:prstGeom prst="rect">
            <a:avLst/>
          </a:prstGeom>
        </p:spPr>
      </p:pic>
      <p:pic>
        <p:nvPicPr>
          <p:cNvPr id="6" name="Grafik 5"/>
          <p:cNvPicPr>
            <a:picLocks noChangeAspect="1"/>
          </p:cNvPicPr>
          <p:nvPr/>
        </p:nvPicPr>
        <p:blipFill rotWithShape="1">
          <a:blip r:embed="rId3"/>
          <a:srcRect b="13759"/>
          <a:stretch/>
        </p:blipFill>
        <p:spPr>
          <a:xfrm>
            <a:off x="4100603" y="6384657"/>
            <a:ext cx="1333945" cy="1616343"/>
          </a:xfrm>
          <a:prstGeom prst="rect">
            <a:avLst/>
          </a:prstGeom>
        </p:spPr>
      </p:pic>
      <p:pic>
        <p:nvPicPr>
          <p:cNvPr id="1026" name="Picture 2" descr="File:Black-android-pho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591" y="7332355"/>
            <a:ext cx="567760" cy="80469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5"/>
          <a:stretch>
            <a:fillRect/>
          </a:stretch>
        </p:blipFill>
        <p:spPr>
          <a:xfrm>
            <a:off x="3989160" y="4669226"/>
            <a:ext cx="1035299" cy="1134848"/>
          </a:xfrm>
          <a:prstGeom prst="rect">
            <a:avLst/>
          </a:prstGeom>
        </p:spPr>
      </p:pic>
      <p:pic>
        <p:nvPicPr>
          <p:cNvPr id="9" name="Grafik 8"/>
          <p:cNvPicPr>
            <a:picLocks noChangeAspect="1"/>
          </p:cNvPicPr>
          <p:nvPr/>
        </p:nvPicPr>
        <p:blipFill>
          <a:blip r:embed="rId6"/>
          <a:stretch>
            <a:fillRect/>
          </a:stretch>
        </p:blipFill>
        <p:spPr>
          <a:xfrm>
            <a:off x="5096167" y="4681147"/>
            <a:ext cx="1023111" cy="1122927"/>
          </a:xfrm>
          <a:prstGeom prst="rect">
            <a:avLst/>
          </a:prstGeom>
        </p:spPr>
      </p:pic>
      <p:pic>
        <p:nvPicPr>
          <p:cNvPr id="11" name="Grafik 10"/>
          <p:cNvPicPr>
            <a:picLocks noChangeAspect="1"/>
          </p:cNvPicPr>
          <p:nvPr/>
        </p:nvPicPr>
        <p:blipFill>
          <a:blip r:embed="rId7"/>
          <a:stretch>
            <a:fillRect/>
          </a:stretch>
        </p:blipFill>
        <p:spPr>
          <a:xfrm>
            <a:off x="6190987" y="4674450"/>
            <a:ext cx="1013148" cy="1112477"/>
          </a:xfrm>
          <a:prstGeom prst="rect">
            <a:avLst/>
          </a:prstGeom>
        </p:spPr>
      </p:pic>
    </p:spTree>
    <p:extLst>
      <p:ext uri="{BB962C8B-B14F-4D97-AF65-F5344CB8AC3E}">
        <p14:creationId xmlns:p14="http://schemas.microsoft.com/office/powerpoint/2010/main" val="24143510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1795</Words>
  <Application>Microsoft Office PowerPoint</Application>
  <PresentationFormat>Benutzerdefiniert</PresentationFormat>
  <Paragraphs>349</Paragraphs>
  <Slides>20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Amatic SC</vt:lpstr>
      <vt:lpstr>Arial</vt:lpstr>
      <vt:lpstr>Calibri</vt:lpstr>
      <vt:lpstr>Diwan Kufi</vt:lpstr>
      <vt:lpstr>Overlock</vt:lpstr>
      <vt:lpstr>Roboto</vt:lpstr>
      <vt:lpstr>Roboto Medium</vt:lpstr>
      <vt:lpstr>Office Theme</vt:lpstr>
      <vt:lpstr>Uralte Baumriesen  Alte Bäume Kurzfassung: Händisch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Biologischer Hintergrund  </vt:lpstr>
      <vt:lpstr>PowerPoint-Präsentation</vt:lpstr>
      <vt:lpstr>PowerPoint-Präsentation</vt:lpstr>
      <vt:lpstr>Denkmalpflegerischer Hintergrund  </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Infoblatt</dc:title>
  <dc:subject/>
  <dc:creator>Sara Abtahi</dc:creator>
  <cp:keywords/>
  <dc:description/>
  <cp:lastModifiedBy>Daniel Emge</cp:lastModifiedBy>
  <cp:revision>128</cp:revision>
  <dcterms:created xsi:type="dcterms:W3CDTF">2023-11-15T19:04:16Z</dcterms:created>
  <dcterms:modified xsi:type="dcterms:W3CDTF">2024-10-31T09:30:01Z</dcterms:modified>
  <cp:category/>
</cp:coreProperties>
</file>